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presProps.xml" ContentType="application/vnd.openxmlformats-officedocument.presentationml.presProps+xml"/>
  <Override PartName="/ppt/media/image1.png" ContentType="image/pn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D1383B96-33F8-43F1-929E-21F97D1D93C1}" type="slidenum">
              <a:t>&lt;#&gt;</a:t>
            </a:fld>
          </a:p>
        </p:txBody>
      </p:sp>
      <p:sp>
        <p:nvSpPr>
          <p:cNvPr id="4" name="PlaceHolder 3"/>
          <p:cNvSpPr>
            <a:spLocks noGrp="1"/>
          </p:cNvSpPr>
          <p:nvPr>
            <p:ph type="dt" idx="1"/>
          </p:nvPr>
        </p:nvSpPr>
        <p:spPr/>
        <p:txBody>
          <a:bodyPr/>
          <a:p>
            <a:r>
              <a:rPr lang="fr-F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839880" y="457200"/>
            <a:ext cx="3931920" cy="159984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28" name="PlaceHolder 2"/>
          <p:cNvSpPr>
            <a:spLocks noGrp="1"/>
          </p:cNvSpPr>
          <p:nvPr>
            <p:ph/>
          </p:nvPr>
        </p:nvSpPr>
        <p:spPr>
          <a:xfrm>
            <a:off x="5183280" y="987480"/>
            <a:ext cx="617184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29" name="PlaceHolder 3"/>
          <p:cNvSpPr>
            <a:spLocks noGrp="1"/>
          </p:cNvSpPr>
          <p:nvPr>
            <p:ph/>
          </p:nvPr>
        </p:nvSpPr>
        <p:spPr>
          <a:xfrm>
            <a:off x="5183280" y="3533400"/>
            <a:ext cx="617184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15856F4D-96BB-4999-B7DB-1923D792CE5D}" type="slidenum">
              <a:t>&lt;#&gt;</a:t>
            </a:fld>
          </a:p>
        </p:txBody>
      </p:sp>
      <p:sp>
        <p:nvSpPr>
          <p:cNvPr id="7" name="PlaceHolder 6"/>
          <p:cNvSpPr>
            <a:spLocks noGrp="1"/>
          </p:cNvSpPr>
          <p:nvPr>
            <p:ph type="dt" idx="1"/>
          </p:nvPr>
        </p:nvSpPr>
        <p:spPr/>
        <p:txBody>
          <a:bodyPr/>
          <a:p>
            <a:r>
              <a:rPr lang="fr-F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839880" y="457200"/>
            <a:ext cx="3931920" cy="159984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31" name="PlaceHolder 2"/>
          <p:cNvSpPr>
            <a:spLocks noGrp="1"/>
          </p:cNvSpPr>
          <p:nvPr>
            <p:ph/>
          </p:nvPr>
        </p:nvSpPr>
        <p:spPr>
          <a:xfrm>
            <a:off x="5183280" y="987480"/>
            <a:ext cx="301176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32" name="PlaceHolder 3"/>
          <p:cNvSpPr>
            <a:spLocks noGrp="1"/>
          </p:cNvSpPr>
          <p:nvPr>
            <p:ph/>
          </p:nvPr>
        </p:nvSpPr>
        <p:spPr>
          <a:xfrm>
            <a:off x="8345880" y="987480"/>
            <a:ext cx="301176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33" name="PlaceHolder 4"/>
          <p:cNvSpPr>
            <a:spLocks noGrp="1"/>
          </p:cNvSpPr>
          <p:nvPr>
            <p:ph/>
          </p:nvPr>
        </p:nvSpPr>
        <p:spPr>
          <a:xfrm>
            <a:off x="5183280" y="3533400"/>
            <a:ext cx="301176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34" name="PlaceHolder 5"/>
          <p:cNvSpPr>
            <a:spLocks noGrp="1"/>
          </p:cNvSpPr>
          <p:nvPr>
            <p:ph/>
          </p:nvPr>
        </p:nvSpPr>
        <p:spPr>
          <a:xfrm>
            <a:off x="8345880" y="3533400"/>
            <a:ext cx="301176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D14FD3CA-E691-4099-8C8B-B4A127B5E15F}" type="slidenum">
              <a:t>&lt;#&gt;</a:t>
            </a:fld>
          </a:p>
        </p:txBody>
      </p:sp>
      <p:sp>
        <p:nvSpPr>
          <p:cNvPr id="9" name="PlaceHolder 8"/>
          <p:cNvSpPr>
            <a:spLocks noGrp="1"/>
          </p:cNvSpPr>
          <p:nvPr>
            <p:ph type="dt" idx="1"/>
          </p:nvPr>
        </p:nvSpPr>
        <p:spPr/>
        <p:txBody>
          <a:bodyPr/>
          <a:p>
            <a:r>
              <a:rPr lang="fr-FR"/>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839880" y="457200"/>
            <a:ext cx="3931920" cy="159984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36" name="PlaceHolder 2"/>
          <p:cNvSpPr>
            <a:spLocks noGrp="1"/>
          </p:cNvSpPr>
          <p:nvPr>
            <p:ph/>
          </p:nvPr>
        </p:nvSpPr>
        <p:spPr>
          <a:xfrm>
            <a:off x="5183280" y="987480"/>
            <a:ext cx="198720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37" name="PlaceHolder 3"/>
          <p:cNvSpPr>
            <a:spLocks noGrp="1"/>
          </p:cNvSpPr>
          <p:nvPr>
            <p:ph/>
          </p:nvPr>
        </p:nvSpPr>
        <p:spPr>
          <a:xfrm>
            <a:off x="7270200" y="987480"/>
            <a:ext cx="198720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38" name="PlaceHolder 4"/>
          <p:cNvSpPr>
            <a:spLocks noGrp="1"/>
          </p:cNvSpPr>
          <p:nvPr>
            <p:ph/>
          </p:nvPr>
        </p:nvSpPr>
        <p:spPr>
          <a:xfrm>
            <a:off x="9357120" y="987480"/>
            <a:ext cx="198720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39" name="PlaceHolder 5"/>
          <p:cNvSpPr>
            <a:spLocks noGrp="1"/>
          </p:cNvSpPr>
          <p:nvPr>
            <p:ph/>
          </p:nvPr>
        </p:nvSpPr>
        <p:spPr>
          <a:xfrm>
            <a:off x="5183280" y="3533400"/>
            <a:ext cx="198720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40" name="PlaceHolder 6"/>
          <p:cNvSpPr>
            <a:spLocks noGrp="1"/>
          </p:cNvSpPr>
          <p:nvPr>
            <p:ph/>
          </p:nvPr>
        </p:nvSpPr>
        <p:spPr>
          <a:xfrm>
            <a:off x="7270200" y="3533400"/>
            <a:ext cx="198720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41" name="PlaceHolder 7"/>
          <p:cNvSpPr>
            <a:spLocks noGrp="1"/>
          </p:cNvSpPr>
          <p:nvPr>
            <p:ph/>
          </p:nvPr>
        </p:nvSpPr>
        <p:spPr>
          <a:xfrm>
            <a:off x="9357120" y="3533400"/>
            <a:ext cx="198720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480CB898-827B-46AC-8590-65E8F2028085}" type="slidenum">
              <a:t>&lt;#&gt;</a:t>
            </a:fld>
          </a:p>
        </p:txBody>
      </p:sp>
      <p:sp>
        <p:nvSpPr>
          <p:cNvPr id="11" name="PlaceHolder 10"/>
          <p:cNvSpPr>
            <a:spLocks noGrp="1"/>
          </p:cNvSpPr>
          <p:nvPr>
            <p:ph type="dt" idx="1"/>
          </p:nvPr>
        </p:nvSpPr>
        <p:spPr/>
        <p:txBody>
          <a:bodyPr/>
          <a:p>
            <a:r>
              <a:rPr lang="fr-F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839880" y="457200"/>
            <a:ext cx="3931920" cy="159984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7" name="PlaceHolder 2"/>
          <p:cNvSpPr>
            <a:spLocks noGrp="1"/>
          </p:cNvSpPr>
          <p:nvPr>
            <p:ph type="subTitle"/>
          </p:nvPr>
        </p:nvSpPr>
        <p:spPr>
          <a:xfrm>
            <a:off x="5183280" y="987480"/>
            <a:ext cx="6171840" cy="4873320"/>
          </a:xfrm>
          <a:prstGeom prst="rect">
            <a:avLst/>
          </a:prstGeom>
          <a:noFill/>
          <a:ln w="0">
            <a:noFill/>
          </a:ln>
        </p:spPr>
        <p:txBody>
          <a:bodyPr lIns="0" rIns="0" tIns="0" bIns="0" anchor="ctr">
            <a:noAutofit/>
          </a:bodyPr>
          <a:p>
            <a:pPr indent="0" algn="ctr">
              <a:buNone/>
            </a:pPr>
            <a:endParaRPr b="0" lang="fr-FR"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C32C5DC7-33AC-474E-82F5-04C806B437A8}" type="slidenum">
              <a:t>&lt;#&gt;</a:t>
            </a:fld>
          </a:p>
        </p:txBody>
      </p:sp>
      <p:sp>
        <p:nvSpPr>
          <p:cNvPr id="6" name="PlaceHolder 5"/>
          <p:cNvSpPr>
            <a:spLocks noGrp="1"/>
          </p:cNvSpPr>
          <p:nvPr>
            <p:ph type="dt" idx="1"/>
          </p:nvPr>
        </p:nvSpPr>
        <p:spPr/>
        <p:txBody>
          <a:bodyPr/>
          <a:p>
            <a:r>
              <a:rPr lang="fr-F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839880" y="457200"/>
            <a:ext cx="3931920" cy="159984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9" name="PlaceHolder 2"/>
          <p:cNvSpPr>
            <a:spLocks noGrp="1"/>
          </p:cNvSpPr>
          <p:nvPr>
            <p:ph/>
          </p:nvPr>
        </p:nvSpPr>
        <p:spPr>
          <a:xfrm>
            <a:off x="5183280" y="987480"/>
            <a:ext cx="6171840" cy="48733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4AB74F3B-995F-4C2C-8D74-0F03797584F7}" type="slidenum">
              <a:t>&lt;#&gt;</a:t>
            </a:fld>
          </a:p>
        </p:txBody>
      </p:sp>
      <p:sp>
        <p:nvSpPr>
          <p:cNvPr id="6" name="PlaceHolder 5"/>
          <p:cNvSpPr>
            <a:spLocks noGrp="1"/>
          </p:cNvSpPr>
          <p:nvPr>
            <p:ph type="dt" idx="1"/>
          </p:nvPr>
        </p:nvSpPr>
        <p:spPr/>
        <p:txBody>
          <a:bodyPr/>
          <a:p>
            <a:r>
              <a:rPr lang="fr-F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839880" y="457200"/>
            <a:ext cx="3931920" cy="159984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11" name="PlaceHolder 2"/>
          <p:cNvSpPr>
            <a:spLocks noGrp="1"/>
          </p:cNvSpPr>
          <p:nvPr>
            <p:ph/>
          </p:nvPr>
        </p:nvSpPr>
        <p:spPr>
          <a:xfrm>
            <a:off x="5183280" y="987480"/>
            <a:ext cx="3011760" cy="48733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12" name="PlaceHolder 3"/>
          <p:cNvSpPr>
            <a:spLocks noGrp="1"/>
          </p:cNvSpPr>
          <p:nvPr>
            <p:ph/>
          </p:nvPr>
        </p:nvSpPr>
        <p:spPr>
          <a:xfrm>
            <a:off x="8345880" y="987480"/>
            <a:ext cx="3011760" cy="48733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EA108BE-7A3D-47EF-B77E-8F8AA4BD74E4}" type="slidenum">
              <a:t>&lt;#&gt;</a:t>
            </a:fld>
          </a:p>
        </p:txBody>
      </p:sp>
      <p:sp>
        <p:nvSpPr>
          <p:cNvPr id="7" name="PlaceHolder 6"/>
          <p:cNvSpPr>
            <a:spLocks noGrp="1"/>
          </p:cNvSpPr>
          <p:nvPr>
            <p:ph type="dt" idx="1"/>
          </p:nvPr>
        </p:nvSpPr>
        <p:spPr/>
        <p:txBody>
          <a:bodyPr/>
          <a:p>
            <a:r>
              <a:rPr lang="fr-F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839880" y="457200"/>
            <a:ext cx="3931920" cy="159984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725B3D1E-F360-413E-AAAC-0D08ECE6EE5A}" type="slidenum">
              <a:t>&lt;#&gt;</a:t>
            </a:fld>
          </a:p>
        </p:txBody>
      </p:sp>
      <p:sp>
        <p:nvSpPr>
          <p:cNvPr id="5" name="PlaceHolder 4"/>
          <p:cNvSpPr>
            <a:spLocks noGrp="1"/>
          </p:cNvSpPr>
          <p:nvPr>
            <p:ph type="dt" idx="1"/>
          </p:nvPr>
        </p:nvSpPr>
        <p:spPr/>
        <p:txBody>
          <a:bodyPr/>
          <a:p>
            <a:r>
              <a:rPr lang="fr-F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839880" y="457200"/>
            <a:ext cx="3931920" cy="7417080"/>
          </a:xfrm>
          <a:prstGeom prst="rect">
            <a:avLst/>
          </a:prstGeom>
          <a:noFill/>
          <a:ln w="0">
            <a:noFill/>
          </a:ln>
        </p:spPr>
        <p:txBody>
          <a:bodyPr lIns="0" rIns="0" tIns="0" bIns="0" anchor="ctr">
            <a:noAutofit/>
          </a:bodyPr>
          <a:p>
            <a:pPr algn="ctr"/>
            <a:endParaRPr b="0" lang="fr-FR"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2A16BDBF-2548-4BD0-A215-B3C2A53C27CA}" type="slidenum">
              <a:t>&lt;#&gt;</a:t>
            </a:fld>
          </a:p>
        </p:txBody>
      </p:sp>
      <p:sp>
        <p:nvSpPr>
          <p:cNvPr id="5" name="PlaceHolder 4"/>
          <p:cNvSpPr>
            <a:spLocks noGrp="1"/>
          </p:cNvSpPr>
          <p:nvPr>
            <p:ph type="dt" idx="1"/>
          </p:nvPr>
        </p:nvSpPr>
        <p:spPr/>
        <p:txBody>
          <a:bodyPr/>
          <a:p>
            <a:r>
              <a:rPr lang="fr-F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839880" y="457200"/>
            <a:ext cx="3931920" cy="159984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16" name="PlaceHolder 2"/>
          <p:cNvSpPr>
            <a:spLocks noGrp="1"/>
          </p:cNvSpPr>
          <p:nvPr>
            <p:ph/>
          </p:nvPr>
        </p:nvSpPr>
        <p:spPr>
          <a:xfrm>
            <a:off x="5183280" y="987480"/>
            <a:ext cx="301176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17" name="PlaceHolder 3"/>
          <p:cNvSpPr>
            <a:spLocks noGrp="1"/>
          </p:cNvSpPr>
          <p:nvPr>
            <p:ph/>
          </p:nvPr>
        </p:nvSpPr>
        <p:spPr>
          <a:xfrm>
            <a:off x="8345880" y="987480"/>
            <a:ext cx="3011760" cy="48733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18" name="PlaceHolder 4"/>
          <p:cNvSpPr>
            <a:spLocks noGrp="1"/>
          </p:cNvSpPr>
          <p:nvPr>
            <p:ph/>
          </p:nvPr>
        </p:nvSpPr>
        <p:spPr>
          <a:xfrm>
            <a:off x="5183280" y="3533400"/>
            <a:ext cx="301176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04820FFD-7765-4792-8FEE-C889A4CC6C3E}" type="slidenum">
              <a:t>&lt;#&gt;</a:t>
            </a:fld>
          </a:p>
        </p:txBody>
      </p:sp>
      <p:sp>
        <p:nvSpPr>
          <p:cNvPr id="8" name="PlaceHolder 7"/>
          <p:cNvSpPr>
            <a:spLocks noGrp="1"/>
          </p:cNvSpPr>
          <p:nvPr>
            <p:ph type="dt" idx="1"/>
          </p:nvPr>
        </p:nvSpPr>
        <p:spPr/>
        <p:txBody>
          <a:bodyPr/>
          <a:p>
            <a:r>
              <a:rPr lang="fr-F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839880" y="457200"/>
            <a:ext cx="3931920" cy="159984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20" name="PlaceHolder 2"/>
          <p:cNvSpPr>
            <a:spLocks noGrp="1"/>
          </p:cNvSpPr>
          <p:nvPr>
            <p:ph/>
          </p:nvPr>
        </p:nvSpPr>
        <p:spPr>
          <a:xfrm>
            <a:off x="5183280" y="987480"/>
            <a:ext cx="3011760" cy="48733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21" name="PlaceHolder 3"/>
          <p:cNvSpPr>
            <a:spLocks noGrp="1"/>
          </p:cNvSpPr>
          <p:nvPr>
            <p:ph/>
          </p:nvPr>
        </p:nvSpPr>
        <p:spPr>
          <a:xfrm>
            <a:off x="8345880" y="987480"/>
            <a:ext cx="301176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22" name="PlaceHolder 4"/>
          <p:cNvSpPr>
            <a:spLocks noGrp="1"/>
          </p:cNvSpPr>
          <p:nvPr>
            <p:ph/>
          </p:nvPr>
        </p:nvSpPr>
        <p:spPr>
          <a:xfrm>
            <a:off x="8345880" y="3533400"/>
            <a:ext cx="301176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654AD6C0-1712-4E29-8D96-63ED0F03DD9D}" type="slidenum">
              <a:t>&lt;#&gt;</a:t>
            </a:fld>
          </a:p>
        </p:txBody>
      </p:sp>
      <p:sp>
        <p:nvSpPr>
          <p:cNvPr id="8" name="PlaceHolder 7"/>
          <p:cNvSpPr>
            <a:spLocks noGrp="1"/>
          </p:cNvSpPr>
          <p:nvPr>
            <p:ph type="dt" idx="1"/>
          </p:nvPr>
        </p:nvSpPr>
        <p:spPr/>
        <p:txBody>
          <a:bodyPr/>
          <a:p>
            <a:r>
              <a:rPr lang="fr-F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839880" y="457200"/>
            <a:ext cx="3931920" cy="159984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24" name="PlaceHolder 2"/>
          <p:cNvSpPr>
            <a:spLocks noGrp="1"/>
          </p:cNvSpPr>
          <p:nvPr>
            <p:ph/>
          </p:nvPr>
        </p:nvSpPr>
        <p:spPr>
          <a:xfrm>
            <a:off x="5183280" y="987480"/>
            <a:ext cx="301176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25" name="PlaceHolder 3"/>
          <p:cNvSpPr>
            <a:spLocks noGrp="1"/>
          </p:cNvSpPr>
          <p:nvPr>
            <p:ph/>
          </p:nvPr>
        </p:nvSpPr>
        <p:spPr>
          <a:xfrm>
            <a:off x="8345880" y="987480"/>
            <a:ext cx="301176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26" name="PlaceHolder 4"/>
          <p:cNvSpPr>
            <a:spLocks noGrp="1"/>
          </p:cNvSpPr>
          <p:nvPr>
            <p:ph/>
          </p:nvPr>
        </p:nvSpPr>
        <p:spPr>
          <a:xfrm>
            <a:off x="5183280" y="3533400"/>
            <a:ext cx="6171840" cy="2324520"/>
          </a:xfrm>
          <a:prstGeom prst="rect">
            <a:avLst/>
          </a:prstGeom>
          <a:noFill/>
          <a:ln w="0">
            <a:noFill/>
          </a:ln>
        </p:spPr>
        <p:txBody>
          <a:bodyPr lIns="0" rIns="0" tIns="0" bIns="0" anchor="t">
            <a:normAutofit/>
          </a:bodyPr>
          <a:p>
            <a:pPr indent="0">
              <a:lnSpc>
                <a:spcPct val="90000"/>
              </a:lnSpc>
              <a:spcBef>
                <a:spcPts val="1417"/>
              </a:spcBef>
              <a:buNone/>
            </a:pPr>
            <a:endParaRPr b="0" lang="fr-FR"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02DA583-87CB-4058-82E4-F3A67EE04AEC}" type="slidenum">
              <a:t>&lt;#&gt;</a:t>
            </a:fld>
          </a:p>
        </p:txBody>
      </p:sp>
      <p:sp>
        <p:nvSpPr>
          <p:cNvPr id="8" name="PlaceHolder 7"/>
          <p:cNvSpPr>
            <a:spLocks noGrp="1"/>
          </p:cNvSpPr>
          <p:nvPr>
            <p:ph type="dt" idx="1"/>
          </p:nvPr>
        </p:nvSpPr>
        <p:spPr/>
        <p:txBody>
          <a:bodyPr/>
          <a:p>
            <a:r>
              <a:rPr lang="fr-F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9880" y="457200"/>
            <a:ext cx="3931920" cy="1599840"/>
          </a:xfrm>
          <a:prstGeom prst="rect">
            <a:avLst/>
          </a:prstGeom>
          <a:noFill/>
          <a:ln w="0">
            <a:noFill/>
          </a:ln>
        </p:spPr>
        <p:txBody>
          <a:bodyPr anchor="b">
            <a:noAutofit/>
          </a:bodyPr>
          <a:p>
            <a:pPr indent="0">
              <a:lnSpc>
                <a:spcPct val="90000"/>
              </a:lnSpc>
              <a:buNone/>
            </a:pPr>
            <a:r>
              <a:rPr b="0" lang="fr-FR" sz="3200" spc="-1" strike="noStrike">
                <a:solidFill>
                  <a:srgbClr val="000000"/>
                </a:solidFill>
                <a:latin typeface="Calibri Light"/>
              </a:rPr>
              <a:t>Modifiez le style du titre</a:t>
            </a:r>
            <a:endParaRPr b="0" lang="fr-FR" sz="3200" spc="-1" strike="noStrike">
              <a:solidFill>
                <a:srgbClr val="000000"/>
              </a:solidFill>
              <a:latin typeface="Calibri"/>
            </a:endParaRPr>
          </a:p>
        </p:txBody>
      </p:sp>
      <p:sp>
        <p:nvSpPr>
          <p:cNvPr id="1" name="PlaceHolder 2"/>
          <p:cNvSpPr>
            <a:spLocks noGrp="1"/>
          </p:cNvSpPr>
          <p:nvPr>
            <p:ph type="body"/>
          </p:nvPr>
        </p:nvSpPr>
        <p:spPr>
          <a:xfrm>
            <a:off x="5183280" y="987480"/>
            <a:ext cx="6171840" cy="4873320"/>
          </a:xfrm>
          <a:prstGeom prst="rect">
            <a:avLst/>
          </a:prstGeom>
          <a:noFill/>
          <a:ln w="0">
            <a:noFill/>
          </a:ln>
        </p:spPr>
        <p:txBody>
          <a:bodyPr lIns="90000" rIns="90000" tIns="45000" bIns="45000" anchor="t">
            <a:noAutofit/>
          </a:bodyPr>
          <a:p>
            <a:pPr marL="432000" indent="-324000">
              <a:lnSpc>
                <a:spcPct val="90000"/>
              </a:lnSpc>
              <a:spcBef>
                <a:spcPts val="1417"/>
              </a:spcBef>
              <a:buClr>
                <a:srgbClr val="000000"/>
              </a:buClr>
              <a:buSzPct val="45000"/>
              <a:buFont typeface="Wingdings" charset="2"/>
              <a:buChar char=""/>
            </a:pPr>
            <a:r>
              <a:rPr b="0" lang="fr-FR" sz="3200" spc="-1" strike="noStrike">
                <a:solidFill>
                  <a:srgbClr val="000000"/>
                </a:solidFill>
                <a:latin typeface="Calibri"/>
              </a:rPr>
              <a:t>Cliquez pour éditer le format du plan de texte</a:t>
            </a:r>
            <a:endParaRPr b="0" lang="fr-FR" sz="32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fr-FR" sz="3200" spc="-1" strike="noStrike">
                <a:solidFill>
                  <a:srgbClr val="000000"/>
                </a:solidFill>
                <a:latin typeface="Calibri"/>
              </a:rPr>
              <a:t>Second niveau de plan</a:t>
            </a:r>
            <a:endParaRPr b="0" lang="fr-FR" sz="32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fr-FR" sz="3200" spc="-1" strike="noStrike">
                <a:solidFill>
                  <a:srgbClr val="000000"/>
                </a:solidFill>
                <a:latin typeface="Calibri"/>
              </a:rPr>
              <a:t>Troisième niveau de plan</a:t>
            </a:r>
            <a:endParaRPr b="0" lang="fr-FR" sz="32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fr-FR" sz="3200" spc="-1" strike="noStrike">
                <a:solidFill>
                  <a:srgbClr val="000000"/>
                </a:solidFill>
                <a:latin typeface="Calibri"/>
              </a:rPr>
              <a:t>Quatrième niveau de plan</a:t>
            </a:r>
            <a:endParaRPr b="0" lang="fr-FR" sz="32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fr-FR" sz="3200" spc="-1" strike="noStrike">
                <a:solidFill>
                  <a:srgbClr val="000000"/>
                </a:solidFill>
                <a:latin typeface="Calibri"/>
              </a:rPr>
              <a:t>Cinquième niveau de plan</a:t>
            </a:r>
            <a:endParaRPr b="0" lang="fr-FR" sz="32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fr-FR" sz="3200" spc="-1" strike="noStrike">
                <a:solidFill>
                  <a:srgbClr val="000000"/>
                </a:solidFill>
                <a:latin typeface="Calibri"/>
              </a:rPr>
              <a:t>Sixième niveau de plan</a:t>
            </a:r>
            <a:endParaRPr b="0" lang="fr-FR" sz="32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fr-FR" sz="3200" spc="-1" strike="noStrike">
                <a:solidFill>
                  <a:srgbClr val="000000"/>
                </a:solidFill>
                <a:latin typeface="Calibri"/>
              </a:rPr>
              <a:t>Septième niveau de plan</a:t>
            </a:r>
            <a:endParaRPr b="0" lang="fr-FR" sz="3200" spc="-1" strike="noStrike">
              <a:solidFill>
                <a:srgbClr val="000000"/>
              </a:solidFill>
              <a:latin typeface="Calibri"/>
            </a:endParaRPr>
          </a:p>
        </p:txBody>
      </p:sp>
      <p:sp>
        <p:nvSpPr>
          <p:cNvPr id="2" name="PlaceHolder 3"/>
          <p:cNvSpPr>
            <a:spLocks noGrp="1"/>
          </p:cNvSpPr>
          <p:nvPr>
            <p:ph type="body"/>
          </p:nvPr>
        </p:nvSpPr>
        <p:spPr>
          <a:xfrm>
            <a:off x="839880" y="2057400"/>
            <a:ext cx="3931920" cy="3811320"/>
          </a:xfrm>
          <a:prstGeom prst="rect">
            <a:avLst/>
          </a:prstGeom>
          <a:noFill/>
          <a:ln w="0">
            <a:noFill/>
          </a:ln>
        </p:spPr>
        <p:txBody>
          <a:bodyPr anchor="t">
            <a:noAutofit/>
          </a:bodyPr>
          <a:p>
            <a:pPr indent="0">
              <a:lnSpc>
                <a:spcPct val="90000"/>
              </a:lnSpc>
              <a:spcBef>
                <a:spcPts val="1001"/>
              </a:spcBef>
              <a:buNone/>
              <a:tabLst>
                <a:tab algn="l" pos="0"/>
              </a:tabLst>
            </a:pPr>
            <a:r>
              <a:rPr b="0" lang="fr-FR" sz="1600" spc="-1" strike="noStrike">
                <a:solidFill>
                  <a:srgbClr val="000000"/>
                </a:solidFill>
                <a:latin typeface="Calibri"/>
              </a:rPr>
              <a:t>Cliquez pour modifier les styles du texte du masque</a:t>
            </a:r>
            <a:endParaRPr b="0" lang="fr-FR" sz="1600" spc="-1" strike="noStrike">
              <a:solidFill>
                <a:srgbClr val="000000"/>
              </a:solidFill>
              <a:latin typeface="Calibri"/>
            </a:endParaRPr>
          </a:p>
        </p:txBody>
      </p:sp>
      <p:sp>
        <p:nvSpPr>
          <p:cNvPr id="3" name="PlaceHolder 4"/>
          <p:cNvSpPr>
            <a:spLocks noGrp="1"/>
          </p:cNvSpPr>
          <p:nvPr>
            <p:ph type="dt" idx="1"/>
          </p:nvPr>
        </p:nvSpPr>
        <p:spPr>
          <a:xfrm>
            <a:off x="838080" y="6356520"/>
            <a:ext cx="2742840" cy="364680"/>
          </a:xfrm>
          <a:prstGeom prst="rect">
            <a:avLst/>
          </a:prstGeom>
          <a:noFill/>
          <a:ln w="0">
            <a:noFill/>
          </a:ln>
        </p:spPr>
        <p:txBody>
          <a:bodyPr anchor="ctr">
            <a:noAutofit/>
          </a:bodyPr>
          <a:lstStyle>
            <a:lvl1pPr indent="0">
              <a:lnSpc>
                <a:spcPct val="100000"/>
              </a:lnSpc>
              <a:buNone/>
              <a:defRPr b="0" lang="fr-FR" sz="1200" spc="-1" strike="noStrike">
                <a:solidFill>
                  <a:srgbClr val="8b8b8b"/>
                </a:solidFill>
                <a:latin typeface="Calibri"/>
              </a:defRPr>
            </a:lvl1pPr>
          </a:lstStyle>
          <a:p>
            <a:pPr indent="0">
              <a:lnSpc>
                <a:spcPct val="100000"/>
              </a:lnSpc>
              <a:buNone/>
            </a:pPr>
            <a:r>
              <a:rPr b="0" lang="fr-FR" sz="1200" spc="-1" strike="noStrike">
                <a:solidFill>
                  <a:srgbClr val="8b8b8b"/>
                </a:solidFill>
                <a:latin typeface="Calibri"/>
              </a:rPr>
              <a:t>&lt;date/heure&gt;</a:t>
            </a:r>
            <a:endParaRPr b="0" lang="fr-FR" sz="1200" spc="-1" strike="noStrike">
              <a:solidFill>
                <a:srgbClr val="000000"/>
              </a:solidFill>
              <a:latin typeface="Times New Roman"/>
            </a:endParaRPr>
          </a:p>
        </p:txBody>
      </p:sp>
      <p:sp>
        <p:nvSpPr>
          <p:cNvPr id="4" name="PlaceHolder 5"/>
          <p:cNvSpPr>
            <a:spLocks noGrp="1"/>
          </p:cNvSpPr>
          <p:nvPr>
            <p:ph type="ftr" idx="2"/>
          </p:nvPr>
        </p:nvSpPr>
        <p:spPr>
          <a:xfrm>
            <a:off x="4038480" y="6356520"/>
            <a:ext cx="4114440" cy="364680"/>
          </a:xfrm>
          <a:prstGeom prst="rect">
            <a:avLst/>
          </a:prstGeom>
          <a:noFill/>
          <a:ln w="0">
            <a:noFill/>
          </a:ln>
        </p:spPr>
        <p:txBody>
          <a:bodyPr anchor="ctr">
            <a:noAutofit/>
          </a:bodyPr>
          <a:lstStyle>
            <a:lvl1pPr indent="0" algn="ctr">
              <a:buNone/>
              <a:defRPr b="0" lang="fr-FR" sz="1400" spc="-1" strike="noStrike">
                <a:solidFill>
                  <a:srgbClr val="000000"/>
                </a:solidFill>
                <a:latin typeface="Times New Roman"/>
              </a:defRPr>
            </a:lvl1pPr>
          </a:lstStyle>
          <a:p>
            <a:pPr indent="0" algn="ctr">
              <a:buNone/>
            </a:pPr>
            <a:r>
              <a:rPr b="0" lang="fr-FR" sz="1400" spc="-1" strike="noStrike">
                <a:solidFill>
                  <a:srgbClr val="000000"/>
                </a:solidFill>
                <a:latin typeface="Times New Roman"/>
              </a:rPr>
              <a:t>&lt;pied de page&gt;</a:t>
            </a:r>
            <a:endParaRPr b="0" lang="fr-FR" sz="1400" spc="-1" strike="noStrike">
              <a:solidFill>
                <a:srgbClr val="000000"/>
              </a:solidFill>
              <a:latin typeface="Times New Roman"/>
            </a:endParaRPr>
          </a:p>
        </p:txBody>
      </p:sp>
      <p:sp>
        <p:nvSpPr>
          <p:cNvPr id="5" name="PlaceHolder 6"/>
          <p:cNvSpPr>
            <a:spLocks noGrp="1"/>
          </p:cNvSpPr>
          <p:nvPr>
            <p:ph type="sldNum" idx="3"/>
          </p:nvPr>
        </p:nvSpPr>
        <p:spPr>
          <a:xfrm>
            <a:off x="8610480" y="6356520"/>
            <a:ext cx="2742840" cy="364680"/>
          </a:xfrm>
          <a:prstGeom prst="rect">
            <a:avLst/>
          </a:prstGeom>
          <a:noFill/>
          <a:ln w="0">
            <a:noFill/>
          </a:ln>
        </p:spPr>
        <p:txBody>
          <a:bodyPr anchor="ctr">
            <a:noAutofit/>
          </a:bodyPr>
          <a:lstStyle>
            <a:lvl1pPr indent="0" algn="r">
              <a:lnSpc>
                <a:spcPct val="100000"/>
              </a:lnSpc>
              <a:buNone/>
              <a:defRPr b="0" lang="fr-FR" sz="1200" spc="-1" strike="noStrike">
                <a:solidFill>
                  <a:srgbClr val="8b8b8b"/>
                </a:solidFill>
                <a:latin typeface="Calibri"/>
              </a:defRPr>
            </a:lvl1pPr>
          </a:lstStyle>
          <a:p>
            <a:pPr indent="0" algn="r">
              <a:lnSpc>
                <a:spcPct val="100000"/>
              </a:lnSpc>
              <a:buNone/>
            </a:pPr>
            <a:fld id="{1418DF4B-D65B-4FB1-B39A-56E25B909CD6}" type="slidenum">
              <a:rPr b="0" lang="fr-FR" sz="1200" spc="-1" strike="noStrike">
                <a:solidFill>
                  <a:srgbClr val="8b8b8b"/>
                </a:solidFill>
                <a:latin typeface="Calibri"/>
              </a:rPr>
              <a:t>&lt;numéro&gt;</a:t>
            </a:fld>
            <a:endParaRPr b="0" lang="fr-FR"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hyperlink" Target="mailto:michel.vakaloulis@gmail.com" TargetMode="External"/><Relationship Id="rId4"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hyperlink" Target="http://sciencepoparis8.hautetfort.com/" TargetMode="External"/><Relationship Id="rId4" Type="http://schemas.openxmlformats.org/officeDocument/2006/relationships/hyperlink" Target="https://science-politique.univ-paris8.fr/" TargetMode="External"/><Relationship Id="rId5"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PlaceHolder 1"/>
          <p:cNvSpPr>
            <a:spLocks noGrp="1"/>
          </p:cNvSpPr>
          <p:nvPr>
            <p:ph type="title"/>
          </p:nvPr>
        </p:nvSpPr>
        <p:spPr>
          <a:xfrm>
            <a:off x="5117040" y="629280"/>
            <a:ext cx="6422400" cy="1676160"/>
          </a:xfrm>
          <a:prstGeom prst="rect">
            <a:avLst/>
          </a:prstGeom>
          <a:noFill/>
          <a:ln w="0">
            <a:noFill/>
          </a:ln>
        </p:spPr>
        <p:txBody>
          <a:bodyPr anchor="ctr">
            <a:normAutofit fontScale="87000"/>
          </a:bodyPr>
          <a:p>
            <a:pPr indent="0" algn="ctr">
              <a:lnSpc>
                <a:spcPct val="90000"/>
              </a:lnSpc>
              <a:buNone/>
            </a:pPr>
            <a:r>
              <a:rPr b="1" lang="fr-FR" sz="4400" spc="-1" strike="noStrike">
                <a:solidFill>
                  <a:srgbClr val="000000"/>
                </a:solidFill>
                <a:latin typeface="Calibri"/>
              </a:rPr>
              <a:t>Licence 3 de science politique </a:t>
            </a:r>
            <a:br>
              <a:rPr sz="4400"/>
            </a:br>
            <a:endParaRPr b="0" lang="fr-FR" sz="4400" spc="-1" strike="noStrike">
              <a:solidFill>
                <a:srgbClr val="000000"/>
              </a:solidFill>
              <a:latin typeface="Calibri"/>
            </a:endParaRPr>
          </a:p>
        </p:txBody>
      </p:sp>
      <p:sp>
        <p:nvSpPr>
          <p:cNvPr id="43"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44"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45" name="Image 1" descr=""/>
          <p:cNvPicPr/>
          <p:nvPr/>
        </p:nvPicPr>
        <p:blipFill>
          <a:blip r:embed="rId1"/>
          <a:stretch/>
        </p:blipFill>
        <p:spPr>
          <a:xfrm>
            <a:off x="1209240" y="2498040"/>
            <a:ext cx="2216880" cy="2470320"/>
          </a:xfrm>
          <a:prstGeom prst="rect">
            <a:avLst/>
          </a:prstGeom>
          <a:ln w="0">
            <a:noFill/>
          </a:ln>
        </p:spPr>
      </p:pic>
      <p:pic>
        <p:nvPicPr>
          <p:cNvPr id="46" name="Picture 1" descr="logop8"/>
          <p:cNvPicPr/>
          <p:nvPr/>
        </p:nvPicPr>
        <p:blipFill>
          <a:blip r:embed="rId2"/>
          <a:stretch/>
        </p:blipFill>
        <p:spPr>
          <a:xfrm>
            <a:off x="804600" y="686520"/>
            <a:ext cx="3026160" cy="1618920"/>
          </a:xfrm>
          <a:prstGeom prst="rect">
            <a:avLst/>
          </a:prstGeom>
          <a:ln w="0">
            <a:noFill/>
          </a:ln>
        </p:spPr>
      </p:pic>
      <p:sp>
        <p:nvSpPr>
          <p:cNvPr id="47" name="PlaceHolder 2"/>
          <p:cNvSpPr>
            <a:spLocks noGrp="1"/>
          </p:cNvSpPr>
          <p:nvPr>
            <p:ph/>
          </p:nvPr>
        </p:nvSpPr>
        <p:spPr>
          <a:xfrm>
            <a:off x="5117040" y="2438280"/>
            <a:ext cx="6422400" cy="3785040"/>
          </a:xfrm>
          <a:prstGeom prst="rect">
            <a:avLst/>
          </a:prstGeom>
          <a:noFill/>
          <a:ln w="0">
            <a:noFill/>
          </a:ln>
        </p:spPr>
        <p:txBody>
          <a:bodyPr anchor="t">
            <a:normAutofit/>
          </a:bodyPr>
          <a:p>
            <a:pPr indent="0" algn="ctr">
              <a:lnSpc>
                <a:spcPct val="90000"/>
              </a:lnSpc>
              <a:spcBef>
                <a:spcPts val="1001"/>
              </a:spcBef>
              <a:buNone/>
              <a:tabLst>
                <a:tab algn="l" pos="0"/>
              </a:tabLst>
            </a:pPr>
            <a:r>
              <a:rPr b="0" lang="fr-FR" sz="3200" spc="-1" strike="noStrike">
                <a:solidFill>
                  <a:srgbClr val="000000"/>
                </a:solidFill>
                <a:latin typeface="Calibri"/>
              </a:rPr>
              <a:t>Prérentrée 2023-2024</a:t>
            </a:r>
            <a:endParaRPr b="0" lang="fr-FR" sz="3200" spc="-1" strike="noStrike">
              <a:solidFill>
                <a:srgbClr val="000000"/>
              </a:solidFill>
              <a:latin typeface="Calibri"/>
            </a:endParaRPr>
          </a:p>
          <a:p>
            <a:pPr indent="0">
              <a:lnSpc>
                <a:spcPct val="90000"/>
              </a:lnSpc>
              <a:spcBef>
                <a:spcPts val="1001"/>
              </a:spcBef>
              <a:buNone/>
              <a:tabLst>
                <a:tab algn="l" pos="0"/>
              </a:tabLst>
            </a:pPr>
            <a:endParaRPr b="0" lang="fr-FR" sz="2000" spc="-1" strike="noStrike">
              <a:solidFill>
                <a:srgbClr val="000000"/>
              </a:solidFill>
              <a:latin typeface="Calibri"/>
            </a:endParaRPr>
          </a:p>
        </p:txBody>
      </p:sp>
      <p:sp>
        <p:nvSpPr>
          <p:cNvPr id="48"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49"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115"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116"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117" name="Image 1" descr=""/>
          <p:cNvPicPr/>
          <p:nvPr/>
        </p:nvPicPr>
        <p:blipFill>
          <a:blip r:embed="rId1"/>
          <a:stretch/>
        </p:blipFill>
        <p:spPr>
          <a:xfrm>
            <a:off x="1209240" y="2498040"/>
            <a:ext cx="2216880" cy="2470320"/>
          </a:xfrm>
          <a:prstGeom prst="rect">
            <a:avLst/>
          </a:prstGeom>
          <a:ln w="0">
            <a:noFill/>
          </a:ln>
        </p:spPr>
      </p:pic>
      <p:pic>
        <p:nvPicPr>
          <p:cNvPr id="118" name="Picture 1" descr="logop8"/>
          <p:cNvPicPr/>
          <p:nvPr/>
        </p:nvPicPr>
        <p:blipFill>
          <a:blip r:embed="rId2"/>
          <a:stretch/>
        </p:blipFill>
        <p:spPr>
          <a:xfrm>
            <a:off x="804600" y="686520"/>
            <a:ext cx="3026160" cy="1618920"/>
          </a:xfrm>
          <a:prstGeom prst="rect">
            <a:avLst/>
          </a:prstGeom>
          <a:ln w="0">
            <a:noFill/>
          </a:ln>
        </p:spPr>
      </p:pic>
      <p:sp>
        <p:nvSpPr>
          <p:cNvPr id="119" name="PlaceHolder 2"/>
          <p:cNvSpPr>
            <a:spLocks noGrp="1"/>
          </p:cNvSpPr>
          <p:nvPr>
            <p:ph/>
          </p:nvPr>
        </p:nvSpPr>
        <p:spPr>
          <a:xfrm>
            <a:off x="5117040" y="1809720"/>
            <a:ext cx="6422400" cy="4413600"/>
          </a:xfrm>
          <a:prstGeom prst="rect">
            <a:avLst/>
          </a:prstGeom>
          <a:noFill/>
          <a:ln w="0">
            <a:noFill/>
          </a:ln>
        </p:spPr>
        <p:txBody>
          <a:bodyPr anchor="t">
            <a:normAutofit fontScale="90000"/>
          </a:bodyPr>
          <a:p>
            <a:pPr indent="0">
              <a:lnSpc>
                <a:spcPct val="90000"/>
              </a:lnSpc>
              <a:spcBef>
                <a:spcPts val="1001"/>
              </a:spcBef>
              <a:buNone/>
              <a:tabLst>
                <a:tab algn="l" pos="0"/>
              </a:tabLst>
            </a:pPr>
            <a:r>
              <a:rPr b="1" lang="fr-FR" sz="2400" spc="-1" strike="noStrike">
                <a:solidFill>
                  <a:srgbClr val="ff0000"/>
                </a:solidFill>
                <a:latin typeface="Calibri"/>
              </a:rPr>
              <a:t>Le plagiat</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ff0000"/>
                </a:solidFill>
                <a:latin typeface="Calibri"/>
              </a:rPr>
              <a:t>Voir détails brochure p. 15</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000000"/>
                </a:solidFill>
                <a:latin typeface="Calibri"/>
              </a:rPr>
              <a:t>Concernés sont</a:t>
            </a:r>
            <a:endParaRPr b="0" lang="fr-FR" sz="2400" spc="-1" strike="noStrike">
              <a:solidFill>
                <a:srgbClr val="000000"/>
              </a:solidFill>
              <a:latin typeface="Calibri"/>
            </a:endParaRPr>
          </a:p>
          <a:p>
            <a:pPr marL="333720" indent="-333720">
              <a:lnSpc>
                <a:spcPct val="90000"/>
              </a:lnSpc>
              <a:spcBef>
                <a:spcPts val="1001"/>
              </a:spcBef>
              <a:buClr>
                <a:srgbClr val="000000"/>
              </a:buClr>
              <a:buFont typeface="Arial"/>
              <a:buChar char="-"/>
              <a:tabLst>
                <a:tab algn="l" pos="0"/>
              </a:tabLst>
            </a:pPr>
            <a:r>
              <a:rPr b="1" lang="fr-FR" sz="2400" spc="-1" strike="noStrike">
                <a:solidFill>
                  <a:srgbClr val="000000"/>
                </a:solidFill>
                <a:latin typeface="Calibri"/>
              </a:rPr>
              <a:t>triche pendant l’examen</a:t>
            </a:r>
            <a:endParaRPr b="0" lang="fr-FR" sz="2400" spc="-1" strike="noStrike">
              <a:solidFill>
                <a:srgbClr val="000000"/>
              </a:solidFill>
              <a:latin typeface="Calibri"/>
            </a:endParaRPr>
          </a:p>
          <a:p>
            <a:pPr marL="333720" indent="-333720">
              <a:lnSpc>
                <a:spcPct val="90000"/>
              </a:lnSpc>
              <a:spcBef>
                <a:spcPts val="1001"/>
              </a:spcBef>
              <a:buClr>
                <a:srgbClr val="000000"/>
              </a:buClr>
              <a:buFont typeface="Arial"/>
              <a:buChar char="-"/>
              <a:tabLst>
                <a:tab algn="l" pos="0"/>
              </a:tabLst>
            </a:pPr>
            <a:r>
              <a:rPr b="1" lang="fr-FR" sz="2400" spc="-1" strike="noStrike">
                <a:solidFill>
                  <a:srgbClr val="000000"/>
                </a:solidFill>
                <a:latin typeface="Calibri"/>
              </a:rPr>
              <a:t> </a:t>
            </a:r>
            <a:r>
              <a:rPr b="1" lang="fr-FR" sz="2400" spc="-1" strike="noStrike">
                <a:solidFill>
                  <a:srgbClr val="000000"/>
                </a:solidFill>
                <a:latin typeface="Calibri"/>
              </a:rPr>
              <a:t>le plagiat (utilisation des données sans indication claire de la source + usage de l’intelligence artificielle, comme p.ex. Chat GPT) pour tout rendu</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000000"/>
                </a:solidFill>
                <a:latin typeface="Calibri"/>
              </a:rPr>
              <a:t>La sanction: note 0, convocation chez les responsables L, inscription sur fichier</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000000"/>
                </a:solidFill>
                <a:latin typeface="Calibri"/>
              </a:rPr>
              <a:t>En cas de récidive les sanctions peuvent aller jusqu’au passage devant commission disciplinaire de P8 et exclusion de l’université.</a:t>
            </a:r>
            <a:endParaRPr b="0" lang="fr-FR" sz="24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p:txBody>
      </p:sp>
      <p:sp>
        <p:nvSpPr>
          <p:cNvPr id="120"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121"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123"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124"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125" name="Image 1" descr=""/>
          <p:cNvPicPr/>
          <p:nvPr/>
        </p:nvPicPr>
        <p:blipFill>
          <a:blip r:embed="rId1"/>
          <a:stretch/>
        </p:blipFill>
        <p:spPr>
          <a:xfrm>
            <a:off x="1209240" y="2498040"/>
            <a:ext cx="2216880" cy="2470320"/>
          </a:xfrm>
          <a:prstGeom prst="rect">
            <a:avLst/>
          </a:prstGeom>
          <a:ln w="0">
            <a:noFill/>
          </a:ln>
        </p:spPr>
      </p:pic>
      <p:pic>
        <p:nvPicPr>
          <p:cNvPr id="126" name="Picture 1" descr="logop8"/>
          <p:cNvPicPr/>
          <p:nvPr/>
        </p:nvPicPr>
        <p:blipFill>
          <a:blip r:embed="rId2"/>
          <a:stretch/>
        </p:blipFill>
        <p:spPr>
          <a:xfrm>
            <a:off x="804600" y="686520"/>
            <a:ext cx="3026160" cy="1618920"/>
          </a:xfrm>
          <a:prstGeom prst="rect">
            <a:avLst/>
          </a:prstGeom>
          <a:ln w="0">
            <a:noFill/>
          </a:ln>
        </p:spPr>
      </p:pic>
      <p:sp>
        <p:nvSpPr>
          <p:cNvPr id="127" name="PlaceHolder 2"/>
          <p:cNvSpPr>
            <a:spLocks noGrp="1"/>
          </p:cNvSpPr>
          <p:nvPr>
            <p:ph/>
          </p:nvPr>
        </p:nvSpPr>
        <p:spPr>
          <a:xfrm>
            <a:off x="5117040" y="1809720"/>
            <a:ext cx="6422400" cy="4413600"/>
          </a:xfrm>
          <a:prstGeom prst="rect">
            <a:avLst/>
          </a:prstGeom>
          <a:noFill/>
          <a:ln w="0">
            <a:noFill/>
          </a:ln>
        </p:spPr>
        <p:txBody>
          <a:bodyPr anchor="t">
            <a:normAutofit fontScale="92000"/>
          </a:bodyPr>
          <a:p>
            <a:pPr indent="0">
              <a:lnSpc>
                <a:spcPct val="90000"/>
              </a:lnSpc>
              <a:spcBef>
                <a:spcPts val="1001"/>
              </a:spcBef>
              <a:buNone/>
              <a:tabLst>
                <a:tab algn="l" pos="0"/>
              </a:tabLst>
            </a:pPr>
            <a:r>
              <a:rPr b="1" lang="fr-FR" sz="2600" spc="-1" strike="noStrike">
                <a:solidFill>
                  <a:srgbClr val="c00000"/>
                </a:solidFill>
                <a:latin typeface="Times New Roman"/>
                <a:ea typeface="Times New Roman"/>
              </a:rPr>
              <a:t>Dispositif</a:t>
            </a:r>
            <a:r>
              <a:rPr b="1" lang="fr-FR" sz="2600" spc="-21" strike="noStrike">
                <a:solidFill>
                  <a:srgbClr val="c00000"/>
                </a:solidFill>
                <a:latin typeface="Times New Roman"/>
                <a:ea typeface="Times New Roman"/>
              </a:rPr>
              <a:t> </a:t>
            </a:r>
            <a:r>
              <a:rPr b="1" lang="fr-FR" sz="2600" spc="-1" strike="noStrike">
                <a:solidFill>
                  <a:srgbClr val="c00000"/>
                </a:solidFill>
                <a:latin typeface="Times New Roman"/>
                <a:ea typeface="Times New Roman"/>
              </a:rPr>
              <a:t>Stop</a:t>
            </a:r>
            <a:r>
              <a:rPr b="1" lang="fr-FR" sz="2600" spc="-15" strike="noStrike">
                <a:solidFill>
                  <a:srgbClr val="c00000"/>
                </a:solidFill>
                <a:latin typeface="Times New Roman"/>
                <a:ea typeface="Times New Roman"/>
              </a:rPr>
              <a:t> </a:t>
            </a:r>
            <a:r>
              <a:rPr b="1" lang="fr-FR" sz="2600" spc="-1" strike="noStrike">
                <a:solidFill>
                  <a:srgbClr val="c00000"/>
                </a:solidFill>
                <a:latin typeface="Times New Roman"/>
                <a:ea typeface="Times New Roman"/>
              </a:rPr>
              <a:t>aux</a:t>
            </a:r>
            <a:r>
              <a:rPr b="1" lang="fr-FR" sz="2600" spc="-21" strike="noStrike">
                <a:solidFill>
                  <a:srgbClr val="c00000"/>
                </a:solidFill>
                <a:latin typeface="Times New Roman"/>
                <a:ea typeface="Times New Roman"/>
              </a:rPr>
              <a:t> </a:t>
            </a:r>
            <a:r>
              <a:rPr b="1" lang="fr-FR" sz="2600" spc="-1" strike="noStrike">
                <a:solidFill>
                  <a:srgbClr val="c00000"/>
                </a:solidFill>
                <a:latin typeface="Times New Roman"/>
                <a:ea typeface="Times New Roman"/>
              </a:rPr>
              <a:t>violences</a:t>
            </a:r>
            <a:r>
              <a:rPr b="1" lang="fr-FR" sz="2600" spc="-12" strike="noStrike">
                <a:solidFill>
                  <a:srgbClr val="c00000"/>
                </a:solidFill>
                <a:latin typeface="Times New Roman"/>
                <a:ea typeface="Times New Roman"/>
              </a:rPr>
              <a:t> </a:t>
            </a:r>
            <a:r>
              <a:rPr b="1" lang="fr-FR" sz="2600" spc="-1" strike="noStrike">
                <a:solidFill>
                  <a:srgbClr val="c00000"/>
                </a:solidFill>
                <a:latin typeface="Times New Roman"/>
                <a:ea typeface="Times New Roman"/>
              </a:rPr>
              <a:t>sexistes</a:t>
            </a:r>
            <a:r>
              <a:rPr b="1" lang="fr-FR" sz="2600" spc="-15" strike="noStrike">
                <a:solidFill>
                  <a:srgbClr val="c00000"/>
                </a:solidFill>
                <a:latin typeface="Times New Roman"/>
                <a:ea typeface="Times New Roman"/>
              </a:rPr>
              <a:t> </a:t>
            </a:r>
            <a:r>
              <a:rPr b="1" lang="fr-FR" sz="2600" spc="-1" strike="noStrike">
                <a:solidFill>
                  <a:srgbClr val="c00000"/>
                </a:solidFill>
                <a:latin typeface="Times New Roman"/>
                <a:ea typeface="Times New Roman"/>
              </a:rPr>
              <a:t>et</a:t>
            </a:r>
            <a:r>
              <a:rPr b="1" lang="fr-FR" sz="2600" spc="-35" strike="noStrike">
                <a:solidFill>
                  <a:srgbClr val="c00000"/>
                </a:solidFill>
                <a:latin typeface="Times New Roman"/>
                <a:ea typeface="Times New Roman"/>
              </a:rPr>
              <a:t> </a:t>
            </a:r>
            <a:r>
              <a:rPr b="1" lang="fr-FR" sz="2600" spc="-1" strike="noStrike">
                <a:solidFill>
                  <a:srgbClr val="c00000"/>
                </a:solidFill>
                <a:latin typeface="Times New Roman"/>
                <a:ea typeface="Times New Roman"/>
              </a:rPr>
              <a:t>sexuelles (ou toute autre forme de violence ou harcèlement)</a:t>
            </a:r>
            <a:endParaRPr b="0" lang="fr-FR" sz="2600" spc="-1" strike="noStrike">
              <a:solidFill>
                <a:srgbClr val="000000"/>
              </a:solidFill>
              <a:latin typeface="Calibri"/>
            </a:endParaRPr>
          </a:p>
          <a:p>
            <a:pPr indent="0">
              <a:lnSpc>
                <a:spcPct val="90000"/>
              </a:lnSpc>
              <a:spcBef>
                <a:spcPts val="1001"/>
              </a:spcBef>
              <a:buNone/>
              <a:tabLst>
                <a:tab algn="l" pos="0"/>
              </a:tabLst>
            </a:pPr>
            <a:endParaRPr b="0" lang="fr-FR" sz="26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000000"/>
                </a:solidFill>
                <a:latin typeface="Calibri"/>
                <a:ea typeface="Times New Roman"/>
              </a:rPr>
              <a:t>Voir brochure p.12</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000000"/>
                </a:solidFill>
                <a:latin typeface="Calibri"/>
                <a:ea typeface="Times New Roman"/>
              </a:rPr>
              <a:t>L’université travaille avec des associations de lutte contre les violences sexistes et sexuelles et dispose d’une chargée pour la lutte contre les discriminations</a:t>
            </a:r>
            <a:endParaRPr b="0" lang="fr-FR" sz="24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000000"/>
                </a:solidFill>
                <a:latin typeface="Calibri"/>
                <a:ea typeface="Times New Roman"/>
              </a:rPr>
              <a:t>Pour tout problème, </a:t>
            </a:r>
            <a:r>
              <a:rPr b="1" lang="fr-FR" sz="2400" spc="-1" strike="noStrike">
                <a:solidFill>
                  <a:srgbClr val="c00000"/>
                </a:solidFill>
                <a:latin typeface="Calibri"/>
                <a:ea typeface="Times New Roman"/>
              </a:rPr>
              <a:t>n’hésitez en aucun cas de contacter les responsables de la licence ou du département.</a:t>
            </a:r>
            <a:endParaRPr b="0" lang="fr-FR" sz="24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p:txBody>
      </p:sp>
      <p:sp>
        <p:nvSpPr>
          <p:cNvPr id="128"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129"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131"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132"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133" name="Image 1" descr=""/>
          <p:cNvPicPr/>
          <p:nvPr/>
        </p:nvPicPr>
        <p:blipFill>
          <a:blip r:embed="rId1"/>
          <a:stretch/>
        </p:blipFill>
        <p:spPr>
          <a:xfrm>
            <a:off x="1209240" y="2498040"/>
            <a:ext cx="2216880" cy="2470320"/>
          </a:xfrm>
          <a:prstGeom prst="rect">
            <a:avLst/>
          </a:prstGeom>
          <a:ln w="0">
            <a:noFill/>
          </a:ln>
        </p:spPr>
      </p:pic>
      <p:pic>
        <p:nvPicPr>
          <p:cNvPr id="134" name="Picture 1" descr="logop8"/>
          <p:cNvPicPr/>
          <p:nvPr/>
        </p:nvPicPr>
        <p:blipFill>
          <a:blip r:embed="rId2"/>
          <a:stretch/>
        </p:blipFill>
        <p:spPr>
          <a:xfrm>
            <a:off x="804600" y="686520"/>
            <a:ext cx="3026160" cy="1618920"/>
          </a:xfrm>
          <a:prstGeom prst="rect">
            <a:avLst/>
          </a:prstGeom>
          <a:ln w="0">
            <a:noFill/>
          </a:ln>
        </p:spPr>
      </p:pic>
      <p:sp>
        <p:nvSpPr>
          <p:cNvPr id="135" name="PlaceHolder 2"/>
          <p:cNvSpPr>
            <a:spLocks noGrp="1"/>
          </p:cNvSpPr>
          <p:nvPr>
            <p:ph/>
          </p:nvPr>
        </p:nvSpPr>
        <p:spPr>
          <a:xfrm>
            <a:off x="5117040" y="1409760"/>
            <a:ext cx="6422400" cy="5295600"/>
          </a:xfrm>
          <a:prstGeom prst="rect">
            <a:avLst/>
          </a:prstGeom>
          <a:noFill/>
          <a:ln w="0">
            <a:noFill/>
          </a:ln>
        </p:spPr>
        <p:txBody>
          <a:bodyPr anchor="t">
            <a:normAutofit fontScale="81000"/>
          </a:bodyPr>
          <a:p>
            <a:pPr marL="251640" indent="0">
              <a:lnSpc>
                <a:spcPct val="90000"/>
              </a:lnSpc>
              <a:spcBef>
                <a:spcPts val="1001"/>
              </a:spcBef>
              <a:buNone/>
              <a:tabLst>
                <a:tab algn="l" pos="0"/>
              </a:tabLst>
            </a:pPr>
            <a:endParaRPr b="0" lang="fr-FR" sz="1800" spc="-1" strike="noStrike">
              <a:solidFill>
                <a:srgbClr val="000000"/>
              </a:solidFill>
              <a:latin typeface="Calibri"/>
            </a:endParaRPr>
          </a:p>
          <a:p>
            <a:pPr marL="251640" indent="0">
              <a:lnSpc>
                <a:spcPct val="90000"/>
              </a:lnSpc>
              <a:spcBef>
                <a:spcPts val="1001"/>
              </a:spcBef>
              <a:buNone/>
              <a:tabLst>
                <a:tab algn="l" pos="0"/>
              </a:tabLst>
            </a:pPr>
            <a:r>
              <a:rPr b="1" lang="fr-FR" sz="2400" spc="-1" strike="noStrike">
                <a:solidFill>
                  <a:srgbClr val="ff0000"/>
                </a:solidFill>
                <a:latin typeface="Times New Roman"/>
                <a:ea typeface="Times New Roman"/>
              </a:rPr>
              <a:t>La spécificité de la L3</a:t>
            </a:r>
            <a:endParaRPr b="0" lang="fr-FR" sz="2400" spc="-1" strike="noStrike">
              <a:solidFill>
                <a:srgbClr val="000000"/>
              </a:solidFill>
              <a:latin typeface="Calibri"/>
            </a:endParaRPr>
          </a:p>
          <a:p>
            <a:pPr marL="251640" indent="0">
              <a:lnSpc>
                <a:spcPct val="90000"/>
              </a:lnSpc>
              <a:spcBef>
                <a:spcPts val="1001"/>
              </a:spcBef>
              <a:buNone/>
              <a:tabLst>
                <a:tab algn="l" pos="0"/>
              </a:tabLst>
            </a:pPr>
            <a:r>
              <a:rPr b="0" lang="fr-FR" sz="1800" spc="-1" strike="noStrike">
                <a:solidFill>
                  <a:srgbClr val="000000"/>
                </a:solidFill>
                <a:latin typeface="Times New Roman"/>
                <a:ea typeface="Times New Roman"/>
              </a:rPr>
              <a:t>Voir brochure p.8-9</a:t>
            </a:r>
            <a:endParaRPr b="0" lang="fr-FR" sz="1800" spc="-1" strike="noStrike">
              <a:solidFill>
                <a:srgbClr val="000000"/>
              </a:solidFill>
              <a:latin typeface="Calibri"/>
            </a:endParaRPr>
          </a:p>
          <a:p>
            <a:pPr marL="272160" indent="-272160">
              <a:lnSpc>
                <a:spcPct val="90000"/>
              </a:lnSpc>
              <a:spcBef>
                <a:spcPts val="1001"/>
              </a:spcBef>
              <a:buClr>
                <a:srgbClr val="ff0000"/>
              </a:buClr>
              <a:buFont typeface="Arial"/>
              <a:buChar char="-"/>
              <a:tabLst>
                <a:tab algn="l" pos="0"/>
              </a:tabLst>
            </a:pPr>
            <a:r>
              <a:rPr b="1" lang="fr-FR" sz="1800" spc="-1" strike="noStrike">
                <a:solidFill>
                  <a:srgbClr val="ff0000"/>
                </a:solidFill>
                <a:latin typeface="Times New Roman"/>
                <a:ea typeface="Times New Roman"/>
              </a:rPr>
              <a:t>Le mémoire de recherche</a:t>
            </a:r>
            <a:endParaRPr b="0" lang="fr-FR" sz="1800" spc="-1" strike="noStrike">
              <a:solidFill>
                <a:srgbClr val="000000"/>
              </a:solidFill>
              <a:latin typeface="Calibri"/>
            </a:endParaRPr>
          </a:p>
          <a:p>
            <a:pPr indent="0">
              <a:lnSpc>
                <a:spcPct val="90000"/>
              </a:lnSpc>
              <a:spcBef>
                <a:spcPts val="1001"/>
              </a:spcBef>
              <a:buNone/>
              <a:tabLst>
                <a:tab algn="l" pos="0"/>
              </a:tabLst>
            </a:pPr>
            <a:r>
              <a:rPr b="1" lang="fr-FR" sz="1800" spc="-1" strike="noStrike">
                <a:solidFill>
                  <a:srgbClr val="ff0000"/>
                </a:solidFill>
                <a:latin typeface="Times New Roman"/>
                <a:ea typeface="Times New Roman"/>
              </a:rPr>
              <a:t>	</a:t>
            </a:r>
            <a:r>
              <a:rPr b="1" lang="fr-FR" sz="1800" spc="-1" strike="noStrike">
                <a:solidFill>
                  <a:srgbClr val="000000"/>
                </a:solidFill>
                <a:latin typeface="Times New Roman"/>
                <a:ea typeface="Times New Roman"/>
              </a:rPr>
              <a:t>Le mémoire de recherche est un travail individuel. Il porte sur un sujet qui doit être préalablement soumis à un directeur de recherche spécialiste de la question soulevée. </a:t>
            </a:r>
            <a:endParaRPr b="0" lang="fr-FR" sz="1800" spc="-1" strike="noStrike">
              <a:solidFill>
                <a:srgbClr val="000000"/>
              </a:solidFill>
              <a:latin typeface="Calibri"/>
            </a:endParaRPr>
          </a:p>
          <a:p>
            <a:pPr marL="257400" indent="0" algn="just">
              <a:lnSpc>
                <a:spcPct val="102000"/>
              </a:lnSpc>
              <a:spcBef>
                <a:spcPts val="516"/>
              </a:spcBef>
              <a:buNone/>
              <a:tabLst>
                <a:tab algn="l" pos="0"/>
              </a:tabLst>
            </a:pPr>
            <a:r>
              <a:rPr b="1" lang="fr-FR" sz="1800" spc="-1" strike="noStrike">
                <a:solidFill>
                  <a:srgbClr val="000000"/>
                </a:solidFill>
                <a:latin typeface="Times New Roman"/>
                <a:ea typeface="Times New Roman"/>
              </a:rPr>
              <a:t>Le</a:t>
            </a:r>
            <a:r>
              <a:rPr b="1" lang="fr-FR" sz="1800" spc="4"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mémoire</a:t>
            </a:r>
            <a:r>
              <a:rPr b="1" lang="fr-FR" sz="1800" spc="4"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de</a:t>
            </a:r>
            <a:r>
              <a:rPr b="1" lang="fr-FR" sz="1800" spc="4"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recherche</a:t>
            </a:r>
            <a:r>
              <a:rPr b="1"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doit</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comporter</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une</a:t>
            </a:r>
            <a:r>
              <a:rPr b="0" lang="fr-FR" sz="1800" spc="4"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question</a:t>
            </a:r>
            <a:r>
              <a:rPr b="1" lang="fr-FR" sz="1800" spc="4"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de</a:t>
            </a:r>
            <a:r>
              <a:rPr b="1" lang="fr-FR" sz="1800" spc="4"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recherche</a:t>
            </a:r>
            <a:r>
              <a:rPr b="1" lang="fr-FR" sz="1800" spc="4"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problématisée</a:t>
            </a:r>
            <a:r>
              <a:rPr b="0" lang="fr-FR" sz="1800" spc="-1" strike="noStrike">
                <a:solidFill>
                  <a:srgbClr val="000000"/>
                </a:solidFill>
                <a:latin typeface="Times New Roman"/>
                <a:ea typeface="Times New Roman"/>
              </a:rPr>
              <a:t>, nourrie d’une </a:t>
            </a:r>
            <a:r>
              <a:rPr b="1" lang="fr-FR" sz="1800" spc="-1" strike="noStrike">
                <a:solidFill>
                  <a:srgbClr val="000000"/>
                </a:solidFill>
                <a:latin typeface="Times New Roman"/>
                <a:ea typeface="Times New Roman"/>
              </a:rPr>
              <a:t>mini-enquête </a:t>
            </a:r>
            <a:r>
              <a:rPr b="0" lang="fr-FR" sz="1800" spc="-1" strike="noStrike">
                <a:solidFill>
                  <a:srgbClr val="000000"/>
                </a:solidFill>
                <a:latin typeface="Times New Roman"/>
                <a:ea typeface="Times New Roman"/>
              </a:rPr>
              <a:t>(enquête de terrain, étude d’un corpus de textes ou</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d’archives,</a:t>
            </a:r>
            <a:r>
              <a:rPr b="0" lang="fr-FR" sz="1800" spc="9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enquête</a:t>
            </a:r>
            <a:r>
              <a:rPr b="0" lang="fr-FR" sz="1800" spc="109"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conceptuelle…)</a:t>
            </a:r>
            <a:r>
              <a:rPr b="0" lang="fr-FR" sz="1800" spc="103"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et</a:t>
            </a:r>
            <a:r>
              <a:rPr b="0" lang="fr-FR" sz="1800" spc="97"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d’une</a:t>
            </a:r>
            <a:r>
              <a:rPr b="0" lang="fr-FR" sz="1800" spc="103"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bibliographie</a:t>
            </a:r>
            <a:r>
              <a:rPr b="1" lang="fr-FR" sz="1800" spc="94"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minimale,</a:t>
            </a:r>
            <a:r>
              <a:rPr b="1" lang="fr-FR" sz="1800" spc="97"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pertinente</a:t>
            </a:r>
            <a:r>
              <a:rPr b="1" lang="fr-FR" sz="1800" spc="11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au</a:t>
            </a:r>
            <a:r>
              <a:rPr b="0" lang="fr-FR" sz="1800" spc="97"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regard</a:t>
            </a:r>
            <a:r>
              <a:rPr b="0" lang="fr-FR" sz="1800" spc="103"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de la</a:t>
            </a:r>
            <a:r>
              <a:rPr b="0" lang="fr-FR" sz="1800" spc="21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question</a:t>
            </a:r>
            <a:r>
              <a:rPr b="0" lang="fr-FR" sz="1800" spc="219"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traitée.</a:t>
            </a:r>
            <a:r>
              <a:rPr b="0" lang="fr-FR" sz="1800" spc="222"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Ce</a:t>
            </a:r>
            <a:r>
              <a:rPr b="0" lang="fr-FR" sz="1800" spc="21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mémoire</a:t>
            </a:r>
            <a:r>
              <a:rPr b="0" lang="fr-FR" sz="1800" spc="208"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doit</a:t>
            </a:r>
            <a:r>
              <a:rPr b="0" lang="fr-FR" sz="1800" spc="228"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faire</a:t>
            </a:r>
            <a:r>
              <a:rPr b="0" lang="fr-FR" sz="1800" spc="219"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entre</a:t>
            </a:r>
            <a:r>
              <a:rPr b="1" lang="fr-FR" sz="1800" spc="214"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15</a:t>
            </a:r>
            <a:r>
              <a:rPr b="1" lang="fr-FR" sz="1800" spc="222"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et</a:t>
            </a:r>
            <a:r>
              <a:rPr b="1" lang="fr-FR" sz="1800" spc="214"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20</a:t>
            </a:r>
            <a:r>
              <a:rPr b="1" lang="fr-FR" sz="1800" spc="4"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pages</a:t>
            </a:r>
            <a:r>
              <a:rPr b="1" lang="fr-FR" sz="1800" spc="222"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(soit</a:t>
            </a:r>
            <a:r>
              <a:rPr b="0" lang="fr-FR" sz="1800" spc="208"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entre</a:t>
            </a:r>
            <a:r>
              <a:rPr b="0" lang="fr-FR" sz="1800" spc="222"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45</a:t>
            </a:r>
            <a:r>
              <a:rPr b="1" lang="fr-FR" sz="1800" spc="-7"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000</a:t>
            </a:r>
            <a:r>
              <a:rPr b="1" lang="fr-FR" sz="1800" spc="219"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et</a:t>
            </a:r>
            <a:r>
              <a:rPr b="1" lang="fr-FR" sz="1800" spc="219"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60</a:t>
            </a:r>
            <a:r>
              <a:rPr b="1" lang="fr-FR" sz="1800" spc="-7"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000</a:t>
            </a:r>
            <a:r>
              <a:rPr b="1" lang="fr-FR" sz="1800" spc="-287"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signes</a:t>
            </a:r>
            <a:r>
              <a:rPr b="1" lang="fr-FR" sz="1800" spc="-7"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espaces compris),</a:t>
            </a:r>
            <a:r>
              <a:rPr b="0" lang="fr-FR" sz="1800" spc="12"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hors</a:t>
            </a:r>
            <a:r>
              <a:rPr b="0" lang="fr-FR" sz="1800" spc="-7"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bibliographie</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et hors annexes</a:t>
            </a:r>
            <a:r>
              <a:rPr b="0" lang="fr-FR" sz="1800" spc="-7"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éventuelles.</a:t>
            </a:r>
            <a:endParaRPr b="0" lang="fr-FR" sz="1800" spc="-1" strike="noStrike">
              <a:solidFill>
                <a:srgbClr val="000000"/>
              </a:solidFill>
              <a:latin typeface="Calibri"/>
            </a:endParaRPr>
          </a:p>
          <a:p>
            <a:pPr marL="257400" indent="0" algn="just">
              <a:lnSpc>
                <a:spcPct val="102000"/>
              </a:lnSpc>
              <a:spcBef>
                <a:spcPts val="516"/>
              </a:spcBef>
              <a:buNone/>
              <a:tabLst>
                <a:tab algn="l" pos="0"/>
              </a:tabLst>
            </a:pPr>
            <a:endParaRPr b="0" lang="fr-FR" sz="1800" spc="-1" strike="noStrike">
              <a:solidFill>
                <a:srgbClr val="000000"/>
              </a:solidFill>
              <a:latin typeface="Calibri"/>
            </a:endParaRPr>
          </a:p>
          <a:p>
            <a:pPr marL="257400" indent="0" algn="just">
              <a:lnSpc>
                <a:spcPct val="102000"/>
              </a:lnSpc>
              <a:spcBef>
                <a:spcPts val="516"/>
              </a:spcBef>
              <a:buNone/>
              <a:tabLst>
                <a:tab algn="l" pos="0"/>
              </a:tabLst>
            </a:pPr>
            <a:r>
              <a:rPr b="1" lang="fr-FR" sz="1800" spc="-1" strike="noStrike">
                <a:solidFill>
                  <a:srgbClr val="000000"/>
                </a:solidFill>
                <a:latin typeface="Times New Roman"/>
                <a:ea typeface="Times New Roman"/>
              </a:rPr>
              <a:t>Le cours « tutorat mémoire »</a:t>
            </a:r>
            <a:r>
              <a:rPr b="0" lang="fr-FR" sz="1800" spc="-1" strike="noStrike">
                <a:solidFill>
                  <a:srgbClr val="000000"/>
                </a:solidFill>
                <a:latin typeface="Times New Roman"/>
                <a:ea typeface="Times New Roman"/>
              </a:rPr>
              <a:t> vous donne les outils pour faire ce travail. </a:t>
            </a:r>
            <a:endParaRPr b="0" lang="fr-FR" sz="1800" spc="-1" strike="noStrike">
              <a:solidFill>
                <a:srgbClr val="000000"/>
              </a:solidFill>
              <a:latin typeface="Calibri"/>
            </a:endParaRPr>
          </a:p>
          <a:p>
            <a:pPr indent="0">
              <a:lnSpc>
                <a:spcPct val="90000"/>
              </a:lnSpc>
              <a:spcBef>
                <a:spcPts val="1001"/>
              </a:spcBef>
              <a:buNone/>
              <a:tabLst>
                <a:tab algn="l" pos="0"/>
              </a:tabLst>
            </a:pPr>
            <a:r>
              <a:rPr b="1" lang="fr-FR" sz="1800" spc="-1" strike="noStrike">
                <a:solidFill>
                  <a:srgbClr val="000000"/>
                </a:solidFill>
                <a:latin typeface="Times New Roman"/>
                <a:ea typeface="Times New Roman"/>
              </a:rPr>
              <a:t>Attention</a:t>
            </a:r>
            <a:r>
              <a:rPr b="0" lang="fr-FR" sz="1800" spc="-1" strike="noStrike">
                <a:solidFill>
                  <a:srgbClr val="000000"/>
                </a:solidFill>
                <a:latin typeface="Times New Roman"/>
                <a:ea typeface="Times New Roman"/>
              </a:rPr>
              <a:t>: la date limite pour déposer au secrétariat un formulaire contenant le nom de votre encadrant et l’intitulé provisoire de votre mémoire est le </a:t>
            </a:r>
            <a:r>
              <a:rPr b="0" lang="fr-FR" sz="1800" spc="-1" strike="noStrike">
                <a:solidFill>
                  <a:srgbClr val="ff0000"/>
                </a:solidFill>
                <a:latin typeface="Times New Roman"/>
                <a:ea typeface="Times New Roman"/>
              </a:rPr>
              <a:t>20 novembre!</a:t>
            </a:r>
            <a:endParaRPr b="0" lang="fr-FR" sz="1800" spc="-1" strike="noStrike">
              <a:solidFill>
                <a:srgbClr val="000000"/>
              </a:solidFill>
              <a:latin typeface="Calibri"/>
            </a:endParaRPr>
          </a:p>
          <a:p>
            <a:pPr indent="0">
              <a:lnSpc>
                <a:spcPct val="90000"/>
              </a:lnSpc>
              <a:spcBef>
                <a:spcPts val="1001"/>
              </a:spcBef>
              <a:buNone/>
              <a:tabLst>
                <a:tab algn="l" pos="0"/>
              </a:tabLst>
            </a:pPr>
            <a:endParaRPr b="0" lang="fr-FR" sz="1800" spc="-1" strike="noStrike">
              <a:solidFill>
                <a:srgbClr val="000000"/>
              </a:solidFill>
              <a:latin typeface="Calibri"/>
            </a:endParaRPr>
          </a:p>
          <a:p>
            <a:pPr indent="0">
              <a:lnSpc>
                <a:spcPct val="90000"/>
              </a:lnSpc>
              <a:spcBef>
                <a:spcPts val="1001"/>
              </a:spcBef>
              <a:buNone/>
              <a:tabLst>
                <a:tab algn="l" pos="0"/>
              </a:tabLst>
            </a:pPr>
            <a:r>
              <a:rPr b="0" lang="fr-FR" sz="1800" spc="-1" strike="noStrike">
                <a:solidFill>
                  <a:srgbClr val="ff0000"/>
                </a:solidFill>
                <a:latin typeface="Times New Roman"/>
                <a:ea typeface="Times New Roman"/>
              </a:rPr>
              <a:t>	</a:t>
            </a:r>
            <a:r>
              <a:rPr b="0" lang="fr-FR" sz="1800" spc="-1" strike="noStrike">
                <a:solidFill>
                  <a:srgbClr val="ff0000"/>
                </a:solidFill>
                <a:latin typeface="Times New Roman"/>
                <a:ea typeface="Times New Roman"/>
              </a:rPr>
              <a:t> </a:t>
            </a:r>
            <a:endParaRPr b="0" lang="fr-FR" sz="18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p:txBody>
      </p:sp>
      <p:sp>
        <p:nvSpPr>
          <p:cNvPr id="136"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137"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139"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140"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141" name="Image 1" descr=""/>
          <p:cNvPicPr/>
          <p:nvPr/>
        </p:nvPicPr>
        <p:blipFill>
          <a:blip r:embed="rId1"/>
          <a:stretch/>
        </p:blipFill>
        <p:spPr>
          <a:xfrm>
            <a:off x="1209240" y="2498040"/>
            <a:ext cx="2216880" cy="2470320"/>
          </a:xfrm>
          <a:prstGeom prst="rect">
            <a:avLst/>
          </a:prstGeom>
          <a:ln w="0">
            <a:noFill/>
          </a:ln>
        </p:spPr>
      </p:pic>
      <p:pic>
        <p:nvPicPr>
          <p:cNvPr id="142" name="Picture 1" descr="logop8"/>
          <p:cNvPicPr/>
          <p:nvPr/>
        </p:nvPicPr>
        <p:blipFill>
          <a:blip r:embed="rId2"/>
          <a:stretch/>
        </p:blipFill>
        <p:spPr>
          <a:xfrm>
            <a:off x="804600" y="686520"/>
            <a:ext cx="3026160" cy="1618920"/>
          </a:xfrm>
          <a:prstGeom prst="rect">
            <a:avLst/>
          </a:prstGeom>
          <a:ln w="0">
            <a:noFill/>
          </a:ln>
        </p:spPr>
      </p:pic>
      <p:sp>
        <p:nvSpPr>
          <p:cNvPr id="143" name="PlaceHolder 2"/>
          <p:cNvSpPr>
            <a:spLocks noGrp="1"/>
          </p:cNvSpPr>
          <p:nvPr>
            <p:ph/>
          </p:nvPr>
        </p:nvSpPr>
        <p:spPr>
          <a:xfrm>
            <a:off x="5117040" y="1809720"/>
            <a:ext cx="6422400" cy="4413600"/>
          </a:xfrm>
          <a:prstGeom prst="rect">
            <a:avLst/>
          </a:prstGeom>
          <a:noFill/>
          <a:ln w="0">
            <a:noFill/>
          </a:ln>
        </p:spPr>
        <p:txBody>
          <a:bodyPr anchor="t">
            <a:normAutofit fontScale="81000"/>
          </a:bodyPr>
          <a:p>
            <a:pPr marL="231120" indent="0">
              <a:lnSpc>
                <a:spcPct val="90000"/>
              </a:lnSpc>
              <a:spcBef>
                <a:spcPts val="1001"/>
              </a:spcBef>
              <a:buNone/>
              <a:tabLst>
                <a:tab algn="l" pos="0"/>
              </a:tabLst>
            </a:pPr>
            <a:endParaRPr b="0" lang="fr-FR" sz="1800" spc="-1" strike="noStrike">
              <a:solidFill>
                <a:srgbClr val="000000"/>
              </a:solidFill>
              <a:latin typeface="Calibri"/>
            </a:endParaRPr>
          </a:p>
          <a:p>
            <a:pPr marL="231120" indent="0">
              <a:lnSpc>
                <a:spcPct val="90000"/>
              </a:lnSpc>
              <a:spcBef>
                <a:spcPts val="1001"/>
              </a:spcBef>
              <a:buNone/>
              <a:tabLst>
                <a:tab algn="l" pos="0"/>
              </a:tabLst>
            </a:pPr>
            <a:r>
              <a:rPr b="1" lang="fr-FR" sz="2200" spc="-1" strike="noStrike">
                <a:solidFill>
                  <a:srgbClr val="ff0000"/>
                </a:solidFill>
                <a:latin typeface="Times New Roman"/>
                <a:ea typeface="Times New Roman"/>
              </a:rPr>
              <a:t>La spécificité de la L3 suite</a:t>
            </a:r>
            <a:endParaRPr b="0" lang="fr-FR" sz="2200" spc="-1" strike="noStrike">
              <a:solidFill>
                <a:srgbClr val="000000"/>
              </a:solidFill>
              <a:latin typeface="Calibri"/>
            </a:endParaRPr>
          </a:p>
          <a:p>
            <a:pPr marL="231120" indent="0">
              <a:lnSpc>
                <a:spcPct val="90000"/>
              </a:lnSpc>
              <a:spcBef>
                <a:spcPts val="1001"/>
              </a:spcBef>
              <a:buNone/>
              <a:tabLst>
                <a:tab algn="l" pos="0"/>
              </a:tabLst>
            </a:pPr>
            <a:r>
              <a:rPr b="0" lang="fr-FR" sz="1800" spc="-1" strike="noStrike">
                <a:solidFill>
                  <a:srgbClr val="000000"/>
                </a:solidFill>
                <a:latin typeface="Times New Roman"/>
                <a:ea typeface="Times New Roman"/>
              </a:rPr>
              <a:t>Voir brochure p.8</a:t>
            </a:r>
            <a:endParaRPr b="0" lang="fr-FR" sz="1800" spc="-1" strike="noStrike">
              <a:solidFill>
                <a:srgbClr val="000000"/>
              </a:solidFill>
              <a:latin typeface="Calibri"/>
            </a:endParaRPr>
          </a:p>
          <a:p>
            <a:pPr marL="249840" indent="-249840">
              <a:lnSpc>
                <a:spcPct val="90000"/>
              </a:lnSpc>
              <a:spcBef>
                <a:spcPts val="1001"/>
              </a:spcBef>
              <a:buClr>
                <a:srgbClr val="ff0000"/>
              </a:buClr>
              <a:buFont typeface="Arial"/>
              <a:buChar char="-"/>
              <a:tabLst>
                <a:tab algn="l" pos="0"/>
              </a:tabLst>
            </a:pPr>
            <a:r>
              <a:rPr b="1" lang="fr-FR" sz="1800" spc="-1" strike="noStrike">
                <a:solidFill>
                  <a:srgbClr val="ff0000"/>
                </a:solidFill>
                <a:latin typeface="Times New Roman"/>
                <a:ea typeface="Times New Roman"/>
              </a:rPr>
              <a:t>Le stage</a:t>
            </a:r>
            <a:endParaRPr b="0" lang="fr-FR" sz="1800" spc="-1" strike="noStrike">
              <a:solidFill>
                <a:srgbClr val="000000"/>
              </a:solidFill>
              <a:latin typeface="Calibri"/>
            </a:endParaRPr>
          </a:p>
          <a:p>
            <a:pPr indent="0">
              <a:lnSpc>
                <a:spcPct val="90000"/>
              </a:lnSpc>
              <a:spcBef>
                <a:spcPts val="1001"/>
              </a:spcBef>
              <a:buNone/>
              <a:tabLst>
                <a:tab algn="l" pos="0"/>
              </a:tabLst>
            </a:pPr>
            <a:r>
              <a:rPr b="0" lang="fr-FR" sz="1800" spc="-1"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Un stage (d’une durée minimale de 75 heures et d’une durée maximale de 6 mois) peut être validé dans le cadre du diplôme et intégré au cursus, en lieu et place du mémoire de recherche. Il donne lieu à un mémoire de stage. </a:t>
            </a:r>
            <a:endParaRPr b="0" lang="fr-FR" sz="1800" spc="-1" strike="noStrike">
              <a:solidFill>
                <a:srgbClr val="000000"/>
              </a:solidFill>
              <a:latin typeface="Calibri"/>
            </a:endParaRPr>
          </a:p>
          <a:p>
            <a:pPr indent="0">
              <a:lnSpc>
                <a:spcPct val="90000"/>
              </a:lnSpc>
              <a:spcBef>
                <a:spcPts val="1001"/>
              </a:spcBef>
              <a:buNone/>
              <a:tabLst>
                <a:tab algn="l" pos="0"/>
              </a:tabLst>
            </a:pPr>
            <a:r>
              <a:rPr b="1" lang="fr-FR" sz="1800" spc="-1" strike="noStrike">
                <a:solidFill>
                  <a:srgbClr val="000000"/>
                </a:solidFill>
                <a:latin typeface="Times New Roman"/>
                <a:ea typeface="Times New Roman"/>
              </a:rPr>
              <a:t>Le</a:t>
            </a:r>
            <a:r>
              <a:rPr b="1" lang="fr-FR" sz="1800" spc="4"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mémoire</a:t>
            </a:r>
            <a:r>
              <a:rPr b="1" lang="fr-FR" sz="1800" spc="4"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de</a:t>
            </a:r>
            <a:r>
              <a:rPr b="1" lang="fr-FR" sz="1800" spc="4"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stage</a:t>
            </a:r>
            <a:r>
              <a:rPr b="1"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n’est</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pas</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un</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simple</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rapport</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de</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stage.</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Il</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doit</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être</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problématisé,</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rigoureusement</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structuré,</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et</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inclure</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une</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bibliographie</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pertinente</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au</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regard</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des</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questions</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soulevées par le stage. Il doit faire entre 15 et 20 pages (soit entre </a:t>
            </a:r>
            <a:r>
              <a:rPr b="1" lang="fr-FR" sz="1800" spc="-1" strike="noStrike">
                <a:solidFill>
                  <a:srgbClr val="000000"/>
                </a:solidFill>
                <a:latin typeface="Times New Roman"/>
                <a:ea typeface="Times New Roman"/>
              </a:rPr>
              <a:t>45 000 et 60 000 signes </a:t>
            </a:r>
            <a:r>
              <a:rPr b="0" lang="fr-FR" sz="1800" spc="-1" strike="noStrike">
                <a:solidFill>
                  <a:srgbClr val="000000"/>
                </a:solidFill>
                <a:latin typeface="Times New Roman"/>
                <a:ea typeface="Times New Roman"/>
              </a:rPr>
              <a:t>espaces</a:t>
            </a:r>
            <a:r>
              <a:rPr b="0" lang="fr-FR" sz="1800" spc="-287"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compris)</a:t>
            </a:r>
            <a:r>
              <a:rPr b="0" lang="fr-FR" sz="1800" spc="-7"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hors bibliographie et hors annexes éventuelles.</a:t>
            </a:r>
            <a:endParaRPr b="0" lang="fr-FR" sz="1800" spc="-1" strike="noStrike">
              <a:solidFill>
                <a:srgbClr val="000000"/>
              </a:solidFill>
              <a:latin typeface="Calibri"/>
            </a:endParaRPr>
          </a:p>
          <a:p>
            <a:pPr indent="0">
              <a:lnSpc>
                <a:spcPct val="90000"/>
              </a:lnSpc>
              <a:spcBef>
                <a:spcPts val="1001"/>
              </a:spcBef>
              <a:buNone/>
              <a:tabLst>
                <a:tab algn="l" pos="0"/>
              </a:tabLst>
            </a:pPr>
            <a:endParaRPr b="0" lang="fr-FR" sz="1800" spc="-1" strike="noStrike">
              <a:solidFill>
                <a:srgbClr val="000000"/>
              </a:solidFill>
              <a:latin typeface="Calibri"/>
            </a:endParaRPr>
          </a:p>
          <a:p>
            <a:pPr marL="231120" indent="0">
              <a:lnSpc>
                <a:spcPct val="90000"/>
              </a:lnSpc>
              <a:spcBef>
                <a:spcPts val="1001"/>
              </a:spcBef>
              <a:buNone/>
              <a:tabLst>
                <a:tab algn="l" pos="0"/>
              </a:tabLst>
            </a:pPr>
            <a:r>
              <a:rPr b="0" lang="fr-FR" sz="1800" spc="-1" strike="noStrike">
                <a:solidFill>
                  <a:srgbClr val="000000"/>
                </a:solidFill>
                <a:latin typeface="Times New Roman"/>
                <a:ea typeface="Times New Roman"/>
              </a:rPr>
              <a:t>Vous</a:t>
            </a:r>
            <a:r>
              <a:rPr b="0" lang="fr-FR" sz="1800" spc="-12"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trouverez de</a:t>
            </a:r>
            <a:r>
              <a:rPr b="0" lang="fr-FR" sz="1800" spc="-12"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nombreuses</a:t>
            </a:r>
            <a:r>
              <a:rPr b="0" lang="fr-FR" sz="1800" spc="-7"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réponses</a:t>
            </a:r>
            <a:r>
              <a:rPr b="0" lang="fr-FR" sz="1800" spc="-12"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à</a:t>
            </a:r>
            <a:r>
              <a:rPr b="0" lang="fr-FR" sz="1800" spc="-12"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vos</a:t>
            </a:r>
            <a:r>
              <a:rPr b="0" lang="fr-FR" sz="1800" spc="-7"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questions</a:t>
            </a:r>
            <a:r>
              <a:rPr b="0" lang="fr-FR" sz="1800" spc="-7"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dans le</a:t>
            </a:r>
            <a:r>
              <a:rPr b="0" lang="fr-FR" sz="1800" spc="-7"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document</a:t>
            </a:r>
            <a:r>
              <a:rPr b="0" lang="fr-FR" sz="1800" spc="4"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Stages Licence</a:t>
            </a:r>
            <a:r>
              <a:rPr b="0" lang="fr-FR" sz="1800" spc="-12"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FAQ</a:t>
            </a:r>
            <a:r>
              <a:rPr b="0" lang="fr-FR" sz="1800" spc="-287"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disponible</a:t>
            </a:r>
            <a:r>
              <a:rPr b="0" lang="fr-FR" sz="1800" spc="-12"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sur le</a:t>
            </a:r>
            <a:r>
              <a:rPr b="0" lang="fr-FR" sz="1800" spc="-7"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blog</a:t>
            </a:r>
            <a:r>
              <a:rPr b="0" lang="fr-FR" sz="1800" spc="-12"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du</a:t>
            </a:r>
            <a:r>
              <a:rPr b="0" lang="fr-FR" sz="1800" spc="9" strike="noStrike">
                <a:solidFill>
                  <a:srgbClr val="000000"/>
                </a:solidFill>
                <a:latin typeface="Times New Roman"/>
                <a:ea typeface="Times New Roman"/>
              </a:rPr>
              <a:t> </a:t>
            </a:r>
            <a:r>
              <a:rPr b="0" lang="fr-FR" sz="1800" spc="-1" strike="noStrike">
                <a:solidFill>
                  <a:srgbClr val="000000"/>
                </a:solidFill>
                <a:latin typeface="Times New Roman"/>
                <a:ea typeface="Times New Roman"/>
              </a:rPr>
              <a:t>département.</a:t>
            </a:r>
            <a:endParaRPr b="0" lang="fr-FR" sz="1800" spc="-1" strike="noStrike">
              <a:solidFill>
                <a:srgbClr val="000000"/>
              </a:solidFill>
              <a:latin typeface="Calibri"/>
            </a:endParaRPr>
          </a:p>
          <a:p>
            <a:pPr indent="0">
              <a:lnSpc>
                <a:spcPct val="90000"/>
              </a:lnSpc>
              <a:spcBef>
                <a:spcPts val="1001"/>
              </a:spcBef>
              <a:buNone/>
              <a:tabLst>
                <a:tab algn="l" pos="0"/>
              </a:tabLst>
            </a:pPr>
            <a:r>
              <a:rPr b="0" lang="fr-FR" sz="1800" spc="-1" strike="noStrike">
                <a:solidFill>
                  <a:srgbClr val="000000"/>
                </a:solidFill>
                <a:latin typeface="Times New Roman"/>
                <a:ea typeface="Times New Roman"/>
              </a:rPr>
              <a:t> </a:t>
            </a:r>
            <a:endParaRPr b="0" lang="fr-FR" sz="18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p:txBody>
      </p:sp>
      <p:sp>
        <p:nvSpPr>
          <p:cNvPr id="144"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145"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147"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148"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149" name="Image 1" descr=""/>
          <p:cNvPicPr/>
          <p:nvPr/>
        </p:nvPicPr>
        <p:blipFill>
          <a:blip r:embed="rId1"/>
          <a:stretch/>
        </p:blipFill>
        <p:spPr>
          <a:xfrm>
            <a:off x="1209240" y="2498040"/>
            <a:ext cx="2216880" cy="2470320"/>
          </a:xfrm>
          <a:prstGeom prst="rect">
            <a:avLst/>
          </a:prstGeom>
          <a:ln w="0">
            <a:noFill/>
          </a:ln>
        </p:spPr>
      </p:pic>
      <p:pic>
        <p:nvPicPr>
          <p:cNvPr id="150" name="Picture 1" descr="logop8"/>
          <p:cNvPicPr/>
          <p:nvPr/>
        </p:nvPicPr>
        <p:blipFill>
          <a:blip r:embed="rId2"/>
          <a:stretch/>
        </p:blipFill>
        <p:spPr>
          <a:xfrm>
            <a:off x="804600" y="686520"/>
            <a:ext cx="3026160" cy="1618920"/>
          </a:xfrm>
          <a:prstGeom prst="rect">
            <a:avLst/>
          </a:prstGeom>
          <a:ln w="0">
            <a:noFill/>
          </a:ln>
        </p:spPr>
      </p:pic>
      <p:sp>
        <p:nvSpPr>
          <p:cNvPr id="151" name="PlaceHolder 2"/>
          <p:cNvSpPr>
            <a:spLocks noGrp="1"/>
          </p:cNvSpPr>
          <p:nvPr>
            <p:ph/>
          </p:nvPr>
        </p:nvSpPr>
        <p:spPr>
          <a:xfrm>
            <a:off x="5117040" y="1809720"/>
            <a:ext cx="6422400" cy="4413600"/>
          </a:xfrm>
          <a:prstGeom prst="rect">
            <a:avLst/>
          </a:prstGeom>
          <a:noFill/>
          <a:ln w="0">
            <a:noFill/>
          </a:ln>
        </p:spPr>
        <p:txBody>
          <a:bodyPr anchor="t">
            <a:normAutofit fontScale="87000"/>
          </a:bodyPr>
          <a:p>
            <a:pPr marL="248040" indent="0">
              <a:lnSpc>
                <a:spcPct val="90000"/>
              </a:lnSpc>
              <a:spcBef>
                <a:spcPts val="1001"/>
              </a:spcBef>
              <a:buNone/>
              <a:tabLst>
                <a:tab algn="l" pos="0"/>
              </a:tabLst>
            </a:pPr>
            <a:endParaRPr b="0" lang="fr-FR" sz="1800" spc="-1" strike="noStrike">
              <a:solidFill>
                <a:srgbClr val="000000"/>
              </a:solidFill>
              <a:latin typeface="Calibri"/>
            </a:endParaRPr>
          </a:p>
          <a:p>
            <a:pPr marL="248040" indent="0">
              <a:lnSpc>
                <a:spcPct val="90000"/>
              </a:lnSpc>
              <a:spcBef>
                <a:spcPts val="1001"/>
              </a:spcBef>
              <a:buNone/>
              <a:tabLst>
                <a:tab algn="l" pos="0"/>
              </a:tabLst>
            </a:pPr>
            <a:r>
              <a:rPr b="1" lang="fr-FR" sz="2600" spc="-1" strike="noStrike">
                <a:solidFill>
                  <a:srgbClr val="ff0000"/>
                </a:solidFill>
                <a:latin typeface="Times New Roman"/>
                <a:ea typeface="Times New Roman"/>
              </a:rPr>
              <a:t>La spécificité de la L3 suite</a:t>
            </a:r>
            <a:endParaRPr b="0" lang="fr-FR" sz="2600" spc="-1" strike="noStrike">
              <a:solidFill>
                <a:srgbClr val="000000"/>
              </a:solidFill>
              <a:latin typeface="Calibri"/>
            </a:endParaRPr>
          </a:p>
          <a:p>
            <a:pPr marL="248040" indent="0">
              <a:lnSpc>
                <a:spcPct val="90000"/>
              </a:lnSpc>
              <a:spcBef>
                <a:spcPts val="1001"/>
              </a:spcBef>
              <a:buNone/>
              <a:tabLst>
                <a:tab algn="l" pos="0"/>
              </a:tabLst>
            </a:pPr>
            <a:r>
              <a:rPr b="0" lang="fr-FR" sz="1800" spc="-1" strike="noStrike">
                <a:solidFill>
                  <a:srgbClr val="000000"/>
                </a:solidFill>
                <a:latin typeface="Times New Roman"/>
                <a:ea typeface="Times New Roman"/>
              </a:rPr>
              <a:t>Voir brochure p.9</a:t>
            </a:r>
            <a:endParaRPr b="0" lang="fr-FR" sz="1800" spc="-1" strike="noStrike">
              <a:solidFill>
                <a:srgbClr val="000000"/>
              </a:solidFill>
              <a:latin typeface="Calibri"/>
            </a:endParaRPr>
          </a:p>
          <a:p>
            <a:pPr marL="268560" indent="-268560">
              <a:lnSpc>
                <a:spcPct val="90000"/>
              </a:lnSpc>
              <a:spcBef>
                <a:spcPts val="1001"/>
              </a:spcBef>
              <a:buClr>
                <a:srgbClr val="ff0000"/>
              </a:buClr>
              <a:buFont typeface="Arial"/>
              <a:buChar char="-"/>
              <a:tabLst>
                <a:tab algn="l" pos="0"/>
              </a:tabLst>
            </a:pPr>
            <a:r>
              <a:rPr b="1" lang="fr-FR" sz="1800" spc="-1" strike="noStrike">
                <a:solidFill>
                  <a:srgbClr val="ff0000"/>
                </a:solidFill>
                <a:latin typeface="Times New Roman"/>
                <a:ea typeface="Times New Roman"/>
              </a:rPr>
              <a:t>Le projet tutoré</a:t>
            </a:r>
            <a:endParaRPr b="0" lang="fr-FR" sz="1800" spc="-1" strike="noStrike">
              <a:solidFill>
                <a:srgbClr val="000000"/>
              </a:solidFill>
              <a:latin typeface="Calibri"/>
            </a:endParaRPr>
          </a:p>
          <a:p>
            <a:pPr indent="0">
              <a:lnSpc>
                <a:spcPct val="90000"/>
              </a:lnSpc>
              <a:spcBef>
                <a:spcPts val="1001"/>
              </a:spcBef>
              <a:buNone/>
              <a:tabLst>
                <a:tab algn="l" pos="0"/>
              </a:tabLst>
            </a:pPr>
            <a:r>
              <a:rPr b="0" lang="fr-FR" sz="1800" spc="-1" strike="noStrike">
                <a:solidFill>
                  <a:srgbClr val="000000"/>
                </a:solidFill>
                <a:latin typeface="Times New Roman"/>
                <a:ea typeface="Times New Roman"/>
              </a:rPr>
              <a:t>	</a:t>
            </a:r>
            <a:r>
              <a:rPr b="0" lang="fr-FR" sz="1800" spc="-1" strike="noStrike">
                <a:solidFill>
                  <a:srgbClr val="000009"/>
                </a:solidFill>
                <a:latin typeface="Times New Roman"/>
                <a:ea typeface="Times New Roman"/>
              </a:rPr>
              <a:t>Le mémoire de L3 peut aussi être validé sur la base d'un travail de recherche réalisé en groupe et</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supervisé</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par</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l’un.e</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des</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enseignante.s</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du</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département</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en</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charge</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d’encadrer</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ces</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mémoires</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collectifs (la liste de ces derniers sera affichée sur le blog du secrétariat à la rentrée). Les groupes</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de projets tutorés comprennent deux ou trois étudiante.s maximum et doivent être constitués</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avant </a:t>
            </a:r>
            <a:r>
              <a:rPr b="0" lang="fr-FR" sz="1800" spc="-1" strike="noStrike">
                <a:solidFill>
                  <a:srgbClr val="000000"/>
                </a:solidFill>
                <a:latin typeface="Times New Roman"/>
                <a:ea typeface="Times New Roman"/>
              </a:rPr>
              <a:t>le dépôt de la </a:t>
            </a:r>
            <a:r>
              <a:rPr b="1" lang="fr-FR" sz="1800" spc="-1" strike="noStrike">
                <a:solidFill>
                  <a:srgbClr val="000000"/>
                </a:solidFill>
                <a:latin typeface="Times New Roman"/>
                <a:ea typeface="Times New Roman"/>
              </a:rPr>
              <a:t>fiche de déclaration du sujet, le 20 novembre</a:t>
            </a:r>
            <a:r>
              <a:rPr b="0" lang="fr-FR" sz="1800" spc="-1" strike="noStrike">
                <a:solidFill>
                  <a:srgbClr val="000000"/>
                </a:solidFill>
                <a:latin typeface="Times New Roman"/>
                <a:ea typeface="Times New Roman"/>
              </a:rPr>
              <a:t>. </a:t>
            </a:r>
            <a:endParaRPr b="0" lang="fr-FR" sz="1800" spc="-1" strike="noStrike">
              <a:solidFill>
                <a:srgbClr val="000000"/>
              </a:solidFill>
              <a:latin typeface="Calibri"/>
            </a:endParaRPr>
          </a:p>
          <a:p>
            <a:pPr indent="0">
              <a:lnSpc>
                <a:spcPct val="90000"/>
              </a:lnSpc>
              <a:spcBef>
                <a:spcPts val="1001"/>
              </a:spcBef>
              <a:buNone/>
              <a:tabLst>
                <a:tab algn="l" pos="0"/>
              </a:tabLst>
            </a:pPr>
            <a:r>
              <a:rPr b="0" lang="fr-FR" sz="1800" spc="-1" strike="noStrike">
                <a:solidFill>
                  <a:srgbClr val="000009"/>
                </a:solidFill>
                <a:latin typeface="Times New Roman"/>
                <a:ea typeface="Times New Roman"/>
              </a:rPr>
              <a:t>La longueur des mémoires de projets tutorés est comprise entre 40 et 50 pages. Les</a:t>
            </a:r>
            <a:r>
              <a:rPr b="0" lang="fr-FR" sz="1800" spc="-287"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mémoires feront l’objet d’une évaluation unique : les membres d'un groupe obtiendront tou.te.s la</a:t>
            </a:r>
            <a:r>
              <a:rPr b="0" lang="fr-FR" sz="1800" spc="-287"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même</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note.</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Les</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enseignante.s</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volontaires</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pour</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l’encadrement</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de</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ces</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mémoires</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collectifs</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pourront</a:t>
            </a:r>
            <a:r>
              <a:rPr b="0" lang="fr-FR" sz="1800" spc="-7"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proposer</a:t>
            </a:r>
            <a:r>
              <a:rPr b="0" lang="fr-FR" sz="1800" spc="4"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au préalable</a:t>
            </a:r>
            <a:r>
              <a:rPr b="0" lang="fr-FR" sz="1800" spc="-7"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des thèmes</a:t>
            </a:r>
            <a:r>
              <a:rPr b="0" lang="fr-FR" sz="1800" spc="-7"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ou des</a:t>
            </a:r>
            <a:r>
              <a:rPr b="0" lang="fr-FR" sz="1800" spc="9"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sujets de mémoire</a:t>
            </a:r>
            <a:r>
              <a:rPr b="0" lang="fr-FR" sz="1800" spc="-15" strike="noStrike">
                <a:solidFill>
                  <a:srgbClr val="000009"/>
                </a:solidFill>
                <a:latin typeface="Times New Roman"/>
                <a:ea typeface="Times New Roman"/>
              </a:rPr>
              <a:t> </a:t>
            </a:r>
            <a:r>
              <a:rPr b="0" lang="fr-FR" sz="1800" spc="-1" strike="noStrike">
                <a:solidFill>
                  <a:srgbClr val="000009"/>
                </a:solidFill>
                <a:latin typeface="Times New Roman"/>
                <a:ea typeface="Times New Roman"/>
              </a:rPr>
              <a:t>possibles.</a:t>
            </a:r>
            <a:endParaRPr b="0" lang="fr-FR" sz="1800" spc="-1" strike="noStrike">
              <a:solidFill>
                <a:srgbClr val="000000"/>
              </a:solidFill>
              <a:latin typeface="Calibri"/>
            </a:endParaRPr>
          </a:p>
          <a:p>
            <a:pPr indent="0">
              <a:lnSpc>
                <a:spcPct val="90000"/>
              </a:lnSpc>
              <a:spcBef>
                <a:spcPts val="1001"/>
              </a:spcBef>
              <a:buNone/>
              <a:tabLst>
                <a:tab algn="l" pos="0"/>
              </a:tabLst>
            </a:pPr>
            <a:endParaRPr b="0" lang="fr-FR" sz="18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p:txBody>
      </p:sp>
      <p:sp>
        <p:nvSpPr>
          <p:cNvPr id="152"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153"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155"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156"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157" name="Image 1" descr=""/>
          <p:cNvPicPr/>
          <p:nvPr/>
        </p:nvPicPr>
        <p:blipFill>
          <a:blip r:embed="rId1"/>
          <a:stretch/>
        </p:blipFill>
        <p:spPr>
          <a:xfrm>
            <a:off x="1209240" y="2498040"/>
            <a:ext cx="2216880" cy="2470320"/>
          </a:xfrm>
          <a:prstGeom prst="rect">
            <a:avLst/>
          </a:prstGeom>
          <a:ln w="0">
            <a:noFill/>
          </a:ln>
        </p:spPr>
      </p:pic>
      <p:pic>
        <p:nvPicPr>
          <p:cNvPr id="158" name="Picture 1" descr="logop8"/>
          <p:cNvPicPr/>
          <p:nvPr/>
        </p:nvPicPr>
        <p:blipFill>
          <a:blip r:embed="rId2"/>
          <a:stretch/>
        </p:blipFill>
        <p:spPr>
          <a:xfrm>
            <a:off x="804600" y="686520"/>
            <a:ext cx="3026160" cy="1618920"/>
          </a:xfrm>
          <a:prstGeom prst="rect">
            <a:avLst/>
          </a:prstGeom>
          <a:ln w="0">
            <a:noFill/>
          </a:ln>
        </p:spPr>
      </p:pic>
      <p:sp>
        <p:nvSpPr>
          <p:cNvPr id="159" name="PlaceHolder 2"/>
          <p:cNvSpPr>
            <a:spLocks noGrp="1"/>
          </p:cNvSpPr>
          <p:nvPr>
            <p:ph/>
          </p:nvPr>
        </p:nvSpPr>
        <p:spPr>
          <a:xfrm>
            <a:off x="5117040" y="1809720"/>
            <a:ext cx="6422400" cy="4413600"/>
          </a:xfrm>
          <a:prstGeom prst="rect">
            <a:avLst/>
          </a:prstGeom>
          <a:noFill/>
          <a:ln w="0">
            <a:noFill/>
          </a:ln>
        </p:spPr>
        <p:txBody>
          <a:bodyPr anchor="t">
            <a:normAutofit/>
          </a:bodyPr>
          <a:p>
            <a:pPr marL="264240" indent="0">
              <a:lnSpc>
                <a:spcPct val="90000"/>
              </a:lnSpc>
              <a:spcBef>
                <a:spcPts val="1001"/>
              </a:spcBef>
              <a:buNone/>
              <a:tabLst>
                <a:tab algn="l" pos="0"/>
              </a:tabLst>
            </a:pPr>
            <a:endParaRPr b="0" lang="fr-FR" sz="1800" spc="-1" strike="noStrike">
              <a:solidFill>
                <a:srgbClr val="000000"/>
              </a:solidFill>
              <a:latin typeface="Calibri"/>
            </a:endParaRPr>
          </a:p>
          <a:p>
            <a:pPr marL="264240" indent="0">
              <a:lnSpc>
                <a:spcPct val="90000"/>
              </a:lnSpc>
              <a:spcBef>
                <a:spcPts val="1001"/>
              </a:spcBef>
              <a:buNone/>
              <a:tabLst>
                <a:tab algn="l" pos="0"/>
              </a:tabLst>
            </a:pPr>
            <a:r>
              <a:rPr b="1" lang="fr-FR" sz="1800" spc="-1" strike="noStrike">
                <a:solidFill>
                  <a:srgbClr val="ff0000"/>
                </a:solidFill>
                <a:latin typeface="Times New Roman"/>
                <a:ea typeface="Times New Roman"/>
              </a:rPr>
              <a:t>La spécificité de la L3 fin</a:t>
            </a:r>
            <a:endParaRPr b="0" lang="fr-FR" sz="1800" spc="-1" strike="noStrike">
              <a:solidFill>
                <a:srgbClr val="000000"/>
              </a:solidFill>
              <a:latin typeface="Calibri"/>
            </a:endParaRPr>
          </a:p>
          <a:p>
            <a:pPr indent="0">
              <a:lnSpc>
                <a:spcPct val="90000"/>
              </a:lnSpc>
              <a:spcBef>
                <a:spcPts val="1001"/>
              </a:spcBef>
              <a:buNone/>
              <a:tabLst>
                <a:tab algn="l" pos="0"/>
              </a:tabLst>
            </a:pPr>
            <a:r>
              <a:rPr b="0" lang="fr-FR" sz="1800" spc="-1" strike="noStrike">
                <a:solidFill>
                  <a:srgbClr val="000000"/>
                </a:solidFill>
                <a:latin typeface="Times New Roman"/>
                <a:ea typeface="Times New Roman"/>
              </a:rPr>
              <a:t> </a:t>
            </a:r>
            <a:r>
              <a:rPr b="1" lang="fr-FR" sz="1800" spc="-1" strike="noStrike">
                <a:solidFill>
                  <a:srgbClr val="000000"/>
                </a:solidFill>
                <a:latin typeface="Times New Roman"/>
                <a:ea typeface="Times New Roman"/>
              </a:rPr>
              <a:t>Pensez à la préparation de votre master </a:t>
            </a:r>
            <a:r>
              <a:rPr b="0" lang="fr-FR" sz="1800" spc="-1" strike="noStrike">
                <a:solidFill>
                  <a:srgbClr val="000000"/>
                </a:solidFill>
                <a:latin typeface="Times New Roman"/>
                <a:ea typeface="Times New Roman"/>
              </a:rPr>
              <a:t>qui nécessite depuis la création de la plateforme « trouve mon master » un démarrage plus précoce (dépôt candidatures dés mars)</a:t>
            </a:r>
            <a:endParaRPr b="0" lang="fr-FR" sz="1800" spc="-1" strike="noStrike">
              <a:solidFill>
                <a:srgbClr val="000000"/>
              </a:solidFill>
              <a:latin typeface="Calibri"/>
            </a:endParaRPr>
          </a:p>
          <a:p>
            <a:pPr indent="0">
              <a:lnSpc>
                <a:spcPct val="90000"/>
              </a:lnSpc>
              <a:spcBef>
                <a:spcPts val="1001"/>
              </a:spcBef>
              <a:buNone/>
              <a:tabLst>
                <a:tab algn="l" pos="0"/>
              </a:tabLst>
            </a:pPr>
            <a:endParaRPr b="0" lang="fr-FR" sz="1800" spc="-1" strike="noStrike">
              <a:solidFill>
                <a:srgbClr val="000000"/>
              </a:solidFill>
              <a:latin typeface="Calibri"/>
            </a:endParaRPr>
          </a:p>
          <a:p>
            <a:pPr indent="0">
              <a:lnSpc>
                <a:spcPct val="90000"/>
              </a:lnSpc>
              <a:spcBef>
                <a:spcPts val="1001"/>
              </a:spcBef>
              <a:buNone/>
              <a:tabLst>
                <a:tab algn="l" pos="0"/>
              </a:tabLst>
            </a:pPr>
            <a:r>
              <a:rPr b="1" lang="fr-FR" sz="1800" spc="-1" strike="noStrike">
                <a:solidFill>
                  <a:srgbClr val="000000"/>
                </a:solidFill>
                <a:latin typeface="Times New Roman"/>
                <a:ea typeface="Times New Roman"/>
              </a:rPr>
              <a:t>Le cours OUP/M3P</a:t>
            </a:r>
            <a:r>
              <a:rPr b="0" lang="fr-FR" sz="1800" spc="-1" strike="noStrike">
                <a:solidFill>
                  <a:srgbClr val="000000"/>
                </a:solidFill>
                <a:latin typeface="Times New Roman"/>
                <a:ea typeface="Times New Roman"/>
              </a:rPr>
              <a:t> vous offre une opportunité précieuse pour bien préparer votre candidature. Des choses qui vous semblent anodines (CV ou Lettre de motivation, p.ex.) peuvent être significativement améliorées. Ce cours vous donne aussi la possibilité de mieux vous orienter ou informer pour bien définir votre projet professionnel.</a:t>
            </a:r>
            <a:endParaRPr b="0" lang="fr-FR" sz="1800" spc="-1" strike="noStrike">
              <a:solidFill>
                <a:srgbClr val="000000"/>
              </a:solidFill>
              <a:latin typeface="Calibri"/>
            </a:endParaRPr>
          </a:p>
          <a:p>
            <a:pPr indent="0">
              <a:lnSpc>
                <a:spcPct val="90000"/>
              </a:lnSpc>
              <a:spcBef>
                <a:spcPts val="1001"/>
              </a:spcBef>
              <a:buNone/>
              <a:tabLst>
                <a:tab algn="l" pos="0"/>
              </a:tabLst>
            </a:pPr>
            <a:endParaRPr b="0" lang="fr-FR" sz="18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p:txBody>
      </p:sp>
      <p:sp>
        <p:nvSpPr>
          <p:cNvPr id="160"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161"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163"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164"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165" name="Image 1" descr=""/>
          <p:cNvPicPr/>
          <p:nvPr/>
        </p:nvPicPr>
        <p:blipFill>
          <a:blip r:embed="rId1"/>
          <a:stretch/>
        </p:blipFill>
        <p:spPr>
          <a:xfrm>
            <a:off x="1209240" y="2498040"/>
            <a:ext cx="2216880" cy="2470320"/>
          </a:xfrm>
          <a:prstGeom prst="rect">
            <a:avLst/>
          </a:prstGeom>
          <a:ln w="0">
            <a:noFill/>
          </a:ln>
        </p:spPr>
      </p:pic>
      <p:pic>
        <p:nvPicPr>
          <p:cNvPr id="166" name="Picture 1" descr="logop8"/>
          <p:cNvPicPr/>
          <p:nvPr/>
        </p:nvPicPr>
        <p:blipFill>
          <a:blip r:embed="rId2"/>
          <a:stretch/>
        </p:blipFill>
        <p:spPr>
          <a:xfrm>
            <a:off x="804600" y="686520"/>
            <a:ext cx="3026160" cy="1618920"/>
          </a:xfrm>
          <a:prstGeom prst="rect">
            <a:avLst/>
          </a:prstGeom>
          <a:ln w="0">
            <a:noFill/>
          </a:ln>
        </p:spPr>
      </p:pic>
      <p:sp>
        <p:nvSpPr>
          <p:cNvPr id="167" name="PlaceHolder 2"/>
          <p:cNvSpPr>
            <a:spLocks noGrp="1"/>
          </p:cNvSpPr>
          <p:nvPr>
            <p:ph/>
          </p:nvPr>
        </p:nvSpPr>
        <p:spPr>
          <a:xfrm>
            <a:off x="5117040" y="1409760"/>
            <a:ext cx="6422400" cy="4813920"/>
          </a:xfrm>
          <a:prstGeom prst="rect">
            <a:avLst/>
          </a:prstGeom>
          <a:noFill/>
          <a:ln w="0">
            <a:noFill/>
          </a:ln>
        </p:spPr>
        <p:txBody>
          <a:bodyPr anchor="t">
            <a:normAutofit fontScale="94000"/>
          </a:bodyPr>
          <a:p>
            <a:pPr indent="0">
              <a:lnSpc>
                <a:spcPct val="90000"/>
              </a:lnSpc>
              <a:spcBef>
                <a:spcPts val="1001"/>
              </a:spcBef>
              <a:buNone/>
              <a:tabLst>
                <a:tab algn="l" pos="0"/>
              </a:tabLst>
            </a:pPr>
            <a:r>
              <a:rPr b="1" lang="fr-FR" sz="2400" spc="-1" strike="noStrike">
                <a:solidFill>
                  <a:srgbClr val="000000"/>
                </a:solidFill>
                <a:latin typeface="Calibri"/>
              </a:rPr>
              <a:t>ASTUCES essentiels:</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ff0000"/>
                </a:solidFill>
                <a:latin typeface="Calibri"/>
              </a:rPr>
              <a:t>Attention aux cours non validés en L1 ou en L2</a:t>
            </a:r>
            <a:r>
              <a:rPr b="1" lang="fr-FR" sz="2400" spc="-1" strike="noStrike">
                <a:solidFill>
                  <a:srgbClr val="000000"/>
                </a:solidFill>
                <a:latin typeface="Calibri"/>
              </a:rPr>
              <a:t>. Il faut impérativement les valider cette année et de préférence en S1. En cas de problème, tirez la sonnette d’alarme et contactez les responsables de licence (en particulier pour les cours externes).</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ff0000"/>
                </a:solidFill>
                <a:latin typeface="Calibri"/>
              </a:rPr>
              <a:t>Un cours dans lequel vous n’avez jamais mis le pied est un cours sans note </a:t>
            </a:r>
            <a:r>
              <a:rPr b="1" lang="fr-FR" sz="2400" spc="-1" strike="noStrike">
                <a:solidFill>
                  <a:srgbClr val="000000"/>
                </a:solidFill>
                <a:latin typeface="Calibri"/>
              </a:rPr>
              <a:t>(même pas 0). Cela veut dire que vous ne pouvez pas le compenser.</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ff0000"/>
                </a:solidFill>
                <a:latin typeface="Calibri"/>
              </a:rPr>
              <a:t>Vérifiez toujours votre relevé de notes</a:t>
            </a:r>
            <a:r>
              <a:rPr b="1" lang="fr-FR" sz="2400" spc="-1" strike="noStrike">
                <a:solidFill>
                  <a:srgbClr val="000000"/>
                </a:solidFill>
                <a:latin typeface="Calibri"/>
              </a:rPr>
              <a:t> après la session des partiels. N’attendez pas la fin du 2</a:t>
            </a:r>
            <a:r>
              <a:rPr b="1" lang="fr-FR" sz="2400" spc="-1" strike="noStrike" baseline="30000">
                <a:solidFill>
                  <a:srgbClr val="000000"/>
                </a:solidFill>
                <a:latin typeface="Calibri"/>
              </a:rPr>
              <a:t>ème</a:t>
            </a:r>
            <a:r>
              <a:rPr b="1" lang="fr-FR" sz="2400" spc="-1" strike="noStrike">
                <a:solidFill>
                  <a:srgbClr val="000000"/>
                </a:solidFill>
                <a:latin typeface="Calibri"/>
              </a:rPr>
              <a:t> semestre pour des réclamations éventuelles. N’hésitez pas à demander de l’aide du secrétariat pour « déchiffrer » vos relevés Apogée!</a:t>
            </a:r>
            <a:endParaRPr b="0" lang="fr-FR" sz="24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p:txBody>
      </p:sp>
      <p:sp>
        <p:nvSpPr>
          <p:cNvPr id="168"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169"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171"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172"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173" name="Image 1" descr=""/>
          <p:cNvPicPr/>
          <p:nvPr/>
        </p:nvPicPr>
        <p:blipFill>
          <a:blip r:embed="rId1"/>
          <a:stretch/>
        </p:blipFill>
        <p:spPr>
          <a:xfrm>
            <a:off x="1209240" y="2498040"/>
            <a:ext cx="2216880" cy="2470320"/>
          </a:xfrm>
          <a:prstGeom prst="rect">
            <a:avLst/>
          </a:prstGeom>
          <a:ln w="0">
            <a:noFill/>
          </a:ln>
        </p:spPr>
      </p:pic>
      <p:pic>
        <p:nvPicPr>
          <p:cNvPr id="174" name="Picture 1" descr="logop8"/>
          <p:cNvPicPr/>
          <p:nvPr/>
        </p:nvPicPr>
        <p:blipFill>
          <a:blip r:embed="rId2"/>
          <a:stretch/>
        </p:blipFill>
        <p:spPr>
          <a:xfrm>
            <a:off x="804600" y="686520"/>
            <a:ext cx="3026160" cy="1618920"/>
          </a:xfrm>
          <a:prstGeom prst="rect">
            <a:avLst/>
          </a:prstGeom>
          <a:ln w="0">
            <a:noFill/>
          </a:ln>
        </p:spPr>
      </p:pic>
      <p:sp>
        <p:nvSpPr>
          <p:cNvPr id="175" name="PlaceHolder 2"/>
          <p:cNvSpPr>
            <a:spLocks noGrp="1"/>
          </p:cNvSpPr>
          <p:nvPr>
            <p:ph/>
          </p:nvPr>
        </p:nvSpPr>
        <p:spPr>
          <a:xfrm>
            <a:off x="5117040" y="1809720"/>
            <a:ext cx="6422400" cy="4762080"/>
          </a:xfrm>
          <a:prstGeom prst="rect">
            <a:avLst/>
          </a:prstGeom>
          <a:noFill/>
          <a:ln w="0">
            <a:noFill/>
          </a:ln>
        </p:spPr>
        <p:txBody>
          <a:bodyPr anchor="t">
            <a:normAutofit fontScale="88000"/>
          </a:bodyPr>
          <a:p>
            <a:pPr indent="0">
              <a:lnSpc>
                <a:spcPct val="90000"/>
              </a:lnSpc>
              <a:spcBef>
                <a:spcPts val="1001"/>
              </a:spcBef>
              <a:buNone/>
              <a:tabLst>
                <a:tab algn="l" pos="0"/>
              </a:tabLst>
            </a:pPr>
            <a:r>
              <a:rPr b="1" lang="fr-FR" sz="2400" spc="-1" strike="noStrike">
                <a:solidFill>
                  <a:srgbClr val="c00000"/>
                </a:solidFill>
                <a:latin typeface="Calibri"/>
              </a:rPr>
              <a:t>Astuces suite</a:t>
            </a:r>
            <a:r>
              <a:rPr b="1" lang="fr-FR" sz="2400" spc="-1" strike="noStrike">
                <a:solidFill>
                  <a:srgbClr val="000000"/>
                </a:solidFill>
                <a:latin typeface="Calibri"/>
              </a:rPr>
              <a:t>:</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000000"/>
                </a:solidFill>
                <a:latin typeface="Calibri"/>
              </a:rPr>
              <a:t>N’oubliez pas la </a:t>
            </a:r>
            <a:r>
              <a:rPr b="1" lang="fr-FR" sz="2400" spc="-1" strike="noStrike">
                <a:solidFill>
                  <a:srgbClr val="c00000"/>
                </a:solidFill>
                <a:latin typeface="Calibri"/>
              </a:rPr>
              <a:t>procédure de renonciation </a:t>
            </a:r>
            <a:r>
              <a:rPr b="1" lang="fr-FR" sz="2400" spc="-1" strike="noStrike">
                <a:solidFill>
                  <a:srgbClr val="000000"/>
                </a:solidFill>
                <a:latin typeface="Calibri"/>
              </a:rPr>
              <a:t>au moment des rattrapages (voir brochure p. 7)</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c00000"/>
                </a:solidFill>
                <a:latin typeface="Calibri"/>
              </a:rPr>
              <a:t>Contactez les responsables de licence pour tout problème pédagogique </a:t>
            </a:r>
            <a:r>
              <a:rPr b="1" lang="fr-FR" sz="2400" spc="-1" strike="noStrike">
                <a:solidFill>
                  <a:srgbClr val="000000"/>
                </a:solidFill>
                <a:latin typeface="Calibri"/>
              </a:rPr>
              <a:t>(assiduité, handicap, décrochage, problèmes avec enseignant.e.s, problèmes psychiques ou sociaux etc.)</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c00000"/>
                </a:solidFill>
                <a:latin typeface="Calibri"/>
              </a:rPr>
              <a:t>Le secrétariat est là pour vous aider pour les questions administratives </a:t>
            </a:r>
            <a:r>
              <a:rPr b="1" lang="fr-FR" sz="2400" spc="-1" strike="noStrike">
                <a:solidFill>
                  <a:srgbClr val="000000"/>
                </a:solidFill>
                <a:latin typeface="Calibri"/>
              </a:rPr>
              <a:t>(attestations, relevés de notes, erreurs et modifications dans apogée etc.)</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c00000"/>
                </a:solidFill>
                <a:latin typeface="Calibri"/>
              </a:rPr>
              <a:t>Faites usage de vos delegué.e.s étudiant.e.s</a:t>
            </a:r>
            <a:r>
              <a:rPr b="1" lang="fr-FR" sz="2400" spc="-1" strike="noStrike">
                <a:solidFill>
                  <a:srgbClr val="000000"/>
                </a:solidFill>
                <a:latin typeface="Calibri"/>
              </a:rPr>
              <a:t> dont le rôle est de faire le relais entre vous et l’équipe enseignant.e.</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c00000"/>
                </a:solidFill>
                <a:latin typeface="Calibri"/>
              </a:rPr>
              <a:t>Faites usage des tutrices licence </a:t>
            </a:r>
            <a:r>
              <a:rPr b="1" lang="fr-FR" sz="2400" spc="-1" strike="noStrike">
                <a:solidFill>
                  <a:srgbClr val="000000"/>
                </a:solidFill>
                <a:latin typeface="Calibri"/>
              </a:rPr>
              <a:t>pour vous aider avec vos études ou tout problème que vous rencontrez.</a:t>
            </a:r>
            <a:endParaRPr b="0" lang="fr-FR" sz="24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p:txBody>
      </p:sp>
      <p:sp>
        <p:nvSpPr>
          <p:cNvPr id="176"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177"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179"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180"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181" name="Image 1" descr=""/>
          <p:cNvPicPr/>
          <p:nvPr/>
        </p:nvPicPr>
        <p:blipFill>
          <a:blip r:embed="rId1"/>
          <a:stretch/>
        </p:blipFill>
        <p:spPr>
          <a:xfrm>
            <a:off x="1209240" y="2498040"/>
            <a:ext cx="2216880" cy="2470320"/>
          </a:xfrm>
          <a:prstGeom prst="rect">
            <a:avLst/>
          </a:prstGeom>
          <a:ln w="0">
            <a:noFill/>
          </a:ln>
        </p:spPr>
      </p:pic>
      <p:pic>
        <p:nvPicPr>
          <p:cNvPr id="182" name="Picture 1" descr="logop8"/>
          <p:cNvPicPr/>
          <p:nvPr/>
        </p:nvPicPr>
        <p:blipFill>
          <a:blip r:embed="rId2"/>
          <a:stretch/>
        </p:blipFill>
        <p:spPr>
          <a:xfrm>
            <a:off x="804600" y="686520"/>
            <a:ext cx="3026160" cy="1618920"/>
          </a:xfrm>
          <a:prstGeom prst="rect">
            <a:avLst/>
          </a:prstGeom>
          <a:ln w="0">
            <a:noFill/>
          </a:ln>
        </p:spPr>
      </p:pic>
      <p:sp>
        <p:nvSpPr>
          <p:cNvPr id="183" name="PlaceHolder 2"/>
          <p:cNvSpPr>
            <a:spLocks noGrp="1"/>
          </p:cNvSpPr>
          <p:nvPr>
            <p:ph/>
          </p:nvPr>
        </p:nvSpPr>
        <p:spPr>
          <a:xfrm>
            <a:off x="5117040" y="1809720"/>
            <a:ext cx="6422400" cy="4762080"/>
          </a:xfrm>
          <a:prstGeom prst="rect">
            <a:avLst/>
          </a:prstGeom>
          <a:noFill/>
          <a:ln w="0">
            <a:noFill/>
          </a:ln>
        </p:spPr>
        <p:txBody>
          <a:bodyPr anchor="t">
            <a:normAutofit/>
          </a:bodyPr>
          <a:p>
            <a:pPr indent="0">
              <a:lnSpc>
                <a:spcPct val="90000"/>
              </a:lnSpc>
              <a:spcBef>
                <a:spcPts val="1001"/>
              </a:spcBef>
              <a:buNone/>
              <a:tabLst>
                <a:tab algn="l" pos="0"/>
              </a:tabLst>
            </a:pPr>
            <a:r>
              <a:rPr b="1" lang="fr-FR" sz="2400" spc="-1" strike="noStrike">
                <a:solidFill>
                  <a:srgbClr val="c00000"/>
                </a:solidFill>
                <a:latin typeface="Calibri"/>
              </a:rPr>
              <a:t>Astuces fin</a:t>
            </a:r>
            <a:r>
              <a:rPr b="1" lang="fr-FR" sz="2400" spc="-1" strike="noStrike">
                <a:solidFill>
                  <a:srgbClr val="000000"/>
                </a:solidFill>
                <a:latin typeface="Calibri"/>
              </a:rPr>
              <a:t>:</a:t>
            </a:r>
            <a:endParaRPr b="0" lang="fr-FR" sz="2400" spc="-1" strike="noStrike">
              <a:solidFill>
                <a:srgbClr val="000000"/>
              </a:solidFill>
              <a:latin typeface="Calibri"/>
            </a:endParaRPr>
          </a:p>
          <a:p>
            <a:pPr indent="0">
              <a:lnSpc>
                <a:spcPct val="90000"/>
              </a:lnSpc>
              <a:spcBef>
                <a:spcPts val="1001"/>
              </a:spcBef>
              <a:buNone/>
              <a:tabLst>
                <a:tab algn="l" pos="0"/>
              </a:tabLst>
            </a:pPr>
            <a:r>
              <a:rPr b="0" lang="fr-FR" sz="2400" spc="-1" strike="noStrike" u="sng">
                <a:solidFill>
                  <a:srgbClr val="000009"/>
                </a:solidFill>
                <a:uFill>
                  <a:solidFill>
                    <a:srgbClr val="000009"/>
                  </a:solidFill>
                </a:uFill>
                <a:latin typeface="Times New Roman"/>
                <a:ea typeface="Times New Roman"/>
              </a:rPr>
              <a:t>Attention</a:t>
            </a:r>
            <a:r>
              <a:rPr b="0" lang="fr-FR" sz="2400" spc="-1" strike="noStrike">
                <a:solidFill>
                  <a:srgbClr val="000009"/>
                </a:solidFill>
                <a:latin typeface="Times New Roman"/>
                <a:ea typeface="Times New Roman"/>
              </a:rPr>
              <a:t> : </a:t>
            </a:r>
            <a:r>
              <a:rPr b="1" lang="fr-FR" sz="2400" spc="-1" strike="noStrike">
                <a:solidFill>
                  <a:srgbClr val="000009"/>
                </a:solidFill>
                <a:latin typeface="Times New Roman"/>
                <a:ea typeface="Times New Roman"/>
              </a:rPr>
              <a:t>la délivrance du diplôme n’est pas automatique. </a:t>
            </a:r>
            <a:r>
              <a:rPr b="0" lang="fr-FR" sz="2400" spc="-1" strike="noStrike">
                <a:solidFill>
                  <a:srgbClr val="000009"/>
                </a:solidFill>
                <a:latin typeface="Times New Roman"/>
                <a:ea typeface="Times New Roman"/>
              </a:rPr>
              <a:t>Il faut faire une demande de</a:t>
            </a:r>
            <a:r>
              <a:rPr b="0" lang="fr-FR" sz="2400" spc="4" strike="noStrike">
                <a:solidFill>
                  <a:srgbClr val="000009"/>
                </a:solidFill>
                <a:latin typeface="Times New Roman"/>
                <a:ea typeface="Times New Roman"/>
              </a:rPr>
              <a:t> </a:t>
            </a:r>
            <a:r>
              <a:rPr b="0" lang="fr-FR" sz="2400" spc="-1" strike="noStrike">
                <a:solidFill>
                  <a:srgbClr val="000009"/>
                </a:solidFill>
                <a:latin typeface="Times New Roman"/>
                <a:ea typeface="Times New Roman"/>
              </a:rPr>
              <a:t>diplôme auprès du secrétariat pour que le dossier passe devant le jury du diplôme fin mai ou fin juin. Consultez</a:t>
            </a:r>
            <a:r>
              <a:rPr b="0" lang="fr-FR" sz="2400" spc="4" strike="noStrike">
                <a:solidFill>
                  <a:srgbClr val="000009"/>
                </a:solidFill>
                <a:latin typeface="Times New Roman"/>
                <a:ea typeface="Times New Roman"/>
              </a:rPr>
              <a:t> </a:t>
            </a:r>
            <a:r>
              <a:rPr b="0" lang="fr-FR" sz="2400" spc="-1" strike="noStrike">
                <a:solidFill>
                  <a:srgbClr val="000009"/>
                </a:solidFill>
                <a:latin typeface="Times New Roman"/>
                <a:ea typeface="Times New Roman"/>
              </a:rPr>
              <a:t>l'affichage/le blog afin de connaître la liste des pièces à fournir ainsi que la date limite de dépôt.</a:t>
            </a:r>
            <a:endParaRPr b="0" lang="fr-FR" sz="2400" spc="-1" strike="noStrike">
              <a:solidFill>
                <a:srgbClr val="000000"/>
              </a:solidFill>
              <a:latin typeface="Calibri"/>
            </a:endParaRPr>
          </a:p>
        </p:txBody>
      </p:sp>
      <p:sp>
        <p:nvSpPr>
          <p:cNvPr id="184"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185"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187"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188"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189" name="Image 1" descr=""/>
          <p:cNvPicPr/>
          <p:nvPr/>
        </p:nvPicPr>
        <p:blipFill>
          <a:blip r:embed="rId1"/>
          <a:stretch/>
        </p:blipFill>
        <p:spPr>
          <a:xfrm>
            <a:off x="1209240" y="2498040"/>
            <a:ext cx="2216880" cy="2470320"/>
          </a:xfrm>
          <a:prstGeom prst="rect">
            <a:avLst/>
          </a:prstGeom>
          <a:ln w="0">
            <a:noFill/>
          </a:ln>
        </p:spPr>
      </p:pic>
      <p:pic>
        <p:nvPicPr>
          <p:cNvPr id="190" name="Picture 1" descr="logop8"/>
          <p:cNvPicPr/>
          <p:nvPr/>
        </p:nvPicPr>
        <p:blipFill>
          <a:blip r:embed="rId2"/>
          <a:stretch/>
        </p:blipFill>
        <p:spPr>
          <a:xfrm>
            <a:off x="804600" y="686520"/>
            <a:ext cx="3026160" cy="1618920"/>
          </a:xfrm>
          <a:prstGeom prst="rect">
            <a:avLst/>
          </a:prstGeom>
          <a:ln w="0">
            <a:noFill/>
          </a:ln>
        </p:spPr>
      </p:pic>
      <p:sp>
        <p:nvSpPr>
          <p:cNvPr id="191" name="PlaceHolder 2"/>
          <p:cNvSpPr>
            <a:spLocks noGrp="1"/>
          </p:cNvSpPr>
          <p:nvPr>
            <p:ph/>
          </p:nvPr>
        </p:nvSpPr>
        <p:spPr>
          <a:xfrm>
            <a:off x="5117040" y="1809720"/>
            <a:ext cx="6422400" cy="4413600"/>
          </a:xfrm>
          <a:prstGeom prst="rect">
            <a:avLst/>
          </a:prstGeom>
          <a:noFill/>
          <a:ln w="0">
            <a:noFill/>
          </a:ln>
        </p:spPr>
        <p:txBody>
          <a:bodyPr anchor="t">
            <a:normAutofit/>
          </a:bodyPr>
          <a:p>
            <a:pPr indent="0">
              <a:lnSpc>
                <a:spcPct val="90000"/>
              </a:lnSpc>
              <a:spcBef>
                <a:spcPts val="1001"/>
              </a:spcBef>
              <a:buNone/>
              <a:tabLst>
                <a:tab algn="l" pos="0"/>
              </a:tabLst>
            </a:pPr>
            <a:r>
              <a:rPr b="1" lang="fr-FR" sz="2400" spc="-1" strike="noStrike">
                <a:solidFill>
                  <a:srgbClr val="c00000"/>
                </a:solidFill>
                <a:latin typeface="Calibri"/>
              </a:rPr>
              <a:t>Saisissez l’opportunité d’une mobilité internationale (si vous voulez poursuivre chez nous en Master)</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000000"/>
                </a:solidFill>
                <a:latin typeface="Calibri"/>
              </a:rPr>
              <a:t>Le principe: vous préparez votre mobilité de l’année prochaine dés le S1 de cette année</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000000"/>
                </a:solidFill>
                <a:latin typeface="Calibri"/>
              </a:rPr>
              <a:t>Pour toute question contactez le responsable Michel Vakaloulis: </a:t>
            </a:r>
            <a:r>
              <a:rPr b="1" lang="fr-FR" sz="2400" spc="-1" strike="noStrike" u="sng">
                <a:solidFill>
                  <a:srgbClr val="0563c1"/>
                </a:solidFill>
                <a:uFillTx/>
                <a:latin typeface="Calibri"/>
                <a:hlinkClick r:id="rId3"/>
              </a:rPr>
              <a:t>michel.vakaloulis@gmail.com</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000000"/>
                </a:solidFill>
                <a:latin typeface="Calibri"/>
              </a:rPr>
              <a:t>Regardez le site Relations Internationales de P8</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000000"/>
                </a:solidFill>
                <a:latin typeface="Calibri"/>
              </a:rPr>
              <a:t>Attention: M. Vakaloulis organisera une réunion d’information en la matière début octobre.</a:t>
            </a:r>
            <a:endParaRPr b="0" lang="fr-FR" sz="2400" spc="-1" strike="noStrike">
              <a:solidFill>
                <a:srgbClr val="000000"/>
              </a:solidFill>
              <a:latin typeface="Calibri"/>
            </a:endParaRPr>
          </a:p>
        </p:txBody>
      </p:sp>
      <p:sp>
        <p:nvSpPr>
          <p:cNvPr id="192"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193"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0"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51"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52"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53" name="Image 1" descr=""/>
          <p:cNvPicPr/>
          <p:nvPr/>
        </p:nvPicPr>
        <p:blipFill>
          <a:blip r:embed="rId1"/>
          <a:stretch/>
        </p:blipFill>
        <p:spPr>
          <a:xfrm>
            <a:off x="1209240" y="2498040"/>
            <a:ext cx="2216880" cy="2470320"/>
          </a:xfrm>
          <a:prstGeom prst="rect">
            <a:avLst/>
          </a:prstGeom>
          <a:ln w="0">
            <a:noFill/>
          </a:ln>
        </p:spPr>
      </p:pic>
      <p:pic>
        <p:nvPicPr>
          <p:cNvPr id="54" name="Picture 1" descr="logop8"/>
          <p:cNvPicPr/>
          <p:nvPr/>
        </p:nvPicPr>
        <p:blipFill>
          <a:blip r:embed="rId2"/>
          <a:stretch/>
        </p:blipFill>
        <p:spPr>
          <a:xfrm>
            <a:off x="804600" y="686520"/>
            <a:ext cx="3026160" cy="1618920"/>
          </a:xfrm>
          <a:prstGeom prst="rect">
            <a:avLst/>
          </a:prstGeom>
          <a:ln w="0">
            <a:noFill/>
          </a:ln>
        </p:spPr>
      </p:pic>
      <p:sp>
        <p:nvSpPr>
          <p:cNvPr id="55" name="PlaceHolder 2"/>
          <p:cNvSpPr>
            <a:spLocks noGrp="1"/>
          </p:cNvSpPr>
          <p:nvPr>
            <p:ph/>
          </p:nvPr>
        </p:nvSpPr>
        <p:spPr>
          <a:xfrm>
            <a:off x="5117040" y="2438280"/>
            <a:ext cx="6422400" cy="3785040"/>
          </a:xfrm>
          <a:prstGeom prst="rect">
            <a:avLst/>
          </a:prstGeom>
          <a:noFill/>
          <a:ln w="0">
            <a:noFill/>
          </a:ln>
        </p:spPr>
        <p:txBody>
          <a:bodyPr anchor="t">
            <a:normAutofit/>
          </a:bodyPr>
          <a:p>
            <a:pPr indent="0" algn="ctr">
              <a:lnSpc>
                <a:spcPct val="90000"/>
              </a:lnSpc>
              <a:spcBef>
                <a:spcPts val="1001"/>
              </a:spcBef>
              <a:buNone/>
              <a:tabLst>
                <a:tab algn="l" pos="0"/>
              </a:tabLst>
            </a:pPr>
            <a:r>
              <a:rPr b="1" lang="fr-FR" sz="2400" spc="-1" strike="noStrike">
                <a:solidFill>
                  <a:srgbClr val="000000"/>
                </a:solidFill>
                <a:latin typeface="Calibri"/>
              </a:rPr>
              <a:t>Rappel des démarches impératives et urgentes :</a:t>
            </a:r>
            <a:endParaRPr b="0" lang="fr-FR" sz="2400" spc="-1" strike="noStrike">
              <a:solidFill>
                <a:srgbClr val="000000"/>
              </a:solidFill>
              <a:latin typeface="Calibri"/>
            </a:endParaRPr>
          </a:p>
          <a:p>
            <a:pPr indent="0" algn="ctr">
              <a:lnSpc>
                <a:spcPct val="90000"/>
              </a:lnSpc>
              <a:spcBef>
                <a:spcPts val="1001"/>
              </a:spcBef>
              <a:buNone/>
              <a:tabLst>
                <a:tab algn="l" pos="0"/>
              </a:tabLst>
            </a:pPr>
            <a:r>
              <a:rPr b="0" lang="fr-FR" sz="2400" spc="-1" strike="noStrike">
                <a:solidFill>
                  <a:srgbClr val="000000"/>
                </a:solidFill>
                <a:latin typeface="Calibri"/>
              </a:rPr>
              <a:t> </a:t>
            </a:r>
            <a:endParaRPr b="0" lang="fr-FR" sz="2400" spc="-1" strike="noStrike">
              <a:solidFill>
                <a:srgbClr val="000000"/>
              </a:solidFill>
              <a:latin typeface="Calibri"/>
            </a:endParaRPr>
          </a:p>
          <a:p>
            <a:pPr indent="0" algn="ctr">
              <a:lnSpc>
                <a:spcPct val="90000"/>
              </a:lnSpc>
              <a:spcBef>
                <a:spcPts val="1001"/>
              </a:spcBef>
              <a:buNone/>
              <a:tabLst>
                <a:tab algn="l" pos="0"/>
              </a:tabLst>
            </a:pPr>
            <a:r>
              <a:rPr b="1" lang="fr-FR" sz="2400" spc="-1" strike="noStrike">
                <a:solidFill>
                  <a:srgbClr val="000000"/>
                </a:solidFill>
                <a:latin typeface="Calibri"/>
              </a:rPr>
              <a:t>1</a:t>
            </a:r>
            <a:r>
              <a:rPr b="0" lang="fr-FR" sz="2400" spc="-1" strike="noStrike">
                <a:solidFill>
                  <a:srgbClr val="000000"/>
                </a:solidFill>
                <a:latin typeface="Calibri"/>
              </a:rPr>
              <a:t> Finaliser mon inscription administrative</a:t>
            </a:r>
            <a:endParaRPr b="0" lang="fr-FR" sz="2400" spc="-1" strike="noStrike">
              <a:solidFill>
                <a:srgbClr val="000000"/>
              </a:solidFill>
              <a:latin typeface="Calibri"/>
            </a:endParaRPr>
          </a:p>
        </p:txBody>
      </p:sp>
      <p:sp>
        <p:nvSpPr>
          <p:cNvPr id="56"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57"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8"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59"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60"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61" name="Image 1" descr=""/>
          <p:cNvPicPr/>
          <p:nvPr/>
        </p:nvPicPr>
        <p:blipFill>
          <a:blip r:embed="rId1"/>
          <a:stretch/>
        </p:blipFill>
        <p:spPr>
          <a:xfrm>
            <a:off x="1209240" y="2498040"/>
            <a:ext cx="2216880" cy="2470320"/>
          </a:xfrm>
          <a:prstGeom prst="rect">
            <a:avLst/>
          </a:prstGeom>
          <a:ln w="0">
            <a:noFill/>
          </a:ln>
        </p:spPr>
      </p:pic>
      <p:pic>
        <p:nvPicPr>
          <p:cNvPr id="62" name="Picture 1" descr="logop8"/>
          <p:cNvPicPr/>
          <p:nvPr/>
        </p:nvPicPr>
        <p:blipFill>
          <a:blip r:embed="rId2"/>
          <a:stretch/>
        </p:blipFill>
        <p:spPr>
          <a:xfrm>
            <a:off x="804600" y="686520"/>
            <a:ext cx="3026160" cy="1618920"/>
          </a:xfrm>
          <a:prstGeom prst="rect">
            <a:avLst/>
          </a:prstGeom>
          <a:ln w="0">
            <a:noFill/>
          </a:ln>
        </p:spPr>
      </p:pic>
      <p:sp>
        <p:nvSpPr>
          <p:cNvPr id="63" name="PlaceHolder 2"/>
          <p:cNvSpPr>
            <a:spLocks noGrp="1"/>
          </p:cNvSpPr>
          <p:nvPr>
            <p:ph/>
          </p:nvPr>
        </p:nvSpPr>
        <p:spPr>
          <a:xfrm>
            <a:off x="5117040" y="2438280"/>
            <a:ext cx="6422400" cy="3785040"/>
          </a:xfrm>
          <a:prstGeom prst="rect">
            <a:avLst/>
          </a:prstGeom>
          <a:noFill/>
          <a:ln w="0">
            <a:noFill/>
          </a:ln>
        </p:spPr>
        <p:txBody>
          <a:bodyPr anchor="t">
            <a:normAutofit/>
          </a:bodyPr>
          <a:p>
            <a:pPr indent="0" algn="ctr">
              <a:lnSpc>
                <a:spcPct val="90000"/>
              </a:lnSpc>
              <a:spcBef>
                <a:spcPts val="1001"/>
              </a:spcBef>
              <a:buNone/>
              <a:tabLst>
                <a:tab algn="l" pos="0"/>
              </a:tabLst>
            </a:pPr>
            <a:r>
              <a:rPr b="1" lang="fr-FR" sz="2400" spc="-1" strike="noStrike">
                <a:solidFill>
                  <a:srgbClr val="000000"/>
                </a:solidFill>
                <a:latin typeface="Calibri"/>
              </a:rPr>
              <a:t>Rappel des démarches impératives et urgentes :</a:t>
            </a:r>
            <a:endParaRPr b="0" lang="fr-FR" sz="2400" spc="-1" strike="noStrike">
              <a:solidFill>
                <a:srgbClr val="000000"/>
              </a:solidFill>
              <a:latin typeface="Calibri"/>
            </a:endParaRPr>
          </a:p>
          <a:p>
            <a:pPr indent="0">
              <a:lnSpc>
                <a:spcPct val="90000"/>
              </a:lnSpc>
              <a:spcBef>
                <a:spcPts val="1001"/>
              </a:spcBef>
              <a:buNone/>
              <a:tabLst>
                <a:tab algn="l" pos="0"/>
              </a:tabLst>
            </a:pPr>
            <a:r>
              <a:rPr b="0" lang="fr-FR" sz="2400" spc="-1" strike="noStrike">
                <a:solidFill>
                  <a:srgbClr val="000000"/>
                </a:solidFill>
                <a:latin typeface="Calibri"/>
              </a:rPr>
              <a:t> </a:t>
            </a:r>
            <a:endParaRPr b="0" lang="fr-FR" sz="2400" spc="-1" strike="noStrike">
              <a:solidFill>
                <a:srgbClr val="000000"/>
              </a:solidFill>
              <a:latin typeface="Calibri"/>
            </a:endParaRPr>
          </a:p>
          <a:p>
            <a:pPr indent="0" algn="ctr">
              <a:lnSpc>
                <a:spcPct val="90000"/>
              </a:lnSpc>
              <a:spcBef>
                <a:spcPts val="1001"/>
              </a:spcBef>
              <a:buNone/>
              <a:tabLst>
                <a:tab algn="l" pos="0"/>
              </a:tabLst>
            </a:pPr>
            <a:r>
              <a:rPr b="1" lang="fr-FR" sz="2400" spc="-1" strike="noStrike">
                <a:solidFill>
                  <a:srgbClr val="000000"/>
                </a:solidFill>
                <a:latin typeface="Calibri"/>
              </a:rPr>
              <a:t>2</a:t>
            </a:r>
            <a:r>
              <a:rPr b="0" lang="fr-FR" sz="2400" spc="-1" strike="noStrike">
                <a:solidFill>
                  <a:srgbClr val="000000"/>
                </a:solidFill>
                <a:latin typeface="Calibri"/>
              </a:rPr>
              <a:t>  Réaliser toutes mes inscriptions pédagogiques (IP) au département </a:t>
            </a:r>
            <a:endParaRPr b="0" lang="fr-FR" sz="2400" spc="-1" strike="noStrike">
              <a:solidFill>
                <a:srgbClr val="000000"/>
              </a:solidFill>
              <a:latin typeface="Calibri"/>
            </a:endParaRPr>
          </a:p>
          <a:p>
            <a:pPr indent="0" algn="ctr">
              <a:lnSpc>
                <a:spcPct val="90000"/>
              </a:lnSpc>
              <a:spcBef>
                <a:spcPts val="1001"/>
              </a:spcBef>
              <a:buNone/>
              <a:tabLst>
                <a:tab algn="l" pos="0"/>
              </a:tabLst>
            </a:pPr>
            <a:r>
              <a:rPr b="0" i="1" lang="fr-FR" sz="2400" spc="-1" strike="noStrike">
                <a:solidFill>
                  <a:srgbClr val="000000"/>
                </a:solidFill>
                <a:latin typeface="Calibri"/>
              </a:rPr>
              <a:t>dès le 13 septembre à 12h jusqu’au 17 septembre à minuit</a:t>
            </a:r>
            <a:endParaRPr b="0" lang="fr-FR" sz="2400" spc="-1" strike="noStrike">
              <a:solidFill>
                <a:srgbClr val="000000"/>
              </a:solidFill>
              <a:latin typeface="Calibri"/>
            </a:endParaRPr>
          </a:p>
        </p:txBody>
      </p:sp>
      <p:sp>
        <p:nvSpPr>
          <p:cNvPr id="64"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65"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6"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67"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68"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69" name="Image 1" descr=""/>
          <p:cNvPicPr/>
          <p:nvPr/>
        </p:nvPicPr>
        <p:blipFill>
          <a:blip r:embed="rId1"/>
          <a:stretch/>
        </p:blipFill>
        <p:spPr>
          <a:xfrm>
            <a:off x="1209240" y="2498040"/>
            <a:ext cx="2216880" cy="2470320"/>
          </a:xfrm>
          <a:prstGeom prst="rect">
            <a:avLst/>
          </a:prstGeom>
          <a:ln w="0">
            <a:noFill/>
          </a:ln>
        </p:spPr>
      </p:pic>
      <p:pic>
        <p:nvPicPr>
          <p:cNvPr id="70" name="Picture 1" descr="logop8"/>
          <p:cNvPicPr/>
          <p:nvPr/>
        </p:nvPicPr>
        <p:blipFill>
          <a:blip r:embed="rId2"/>
          <a:stretch/>
        </p:blipFill>
        <p:spPr>
          <a:xfrm>
            <a:off x="804600" y="686520"/>
            <a:ext cx="3026160" cy="1618920"/>
          </a:xfrm>
          <a:prstGeom prst="rect">
            <a:avLst/>
          </a:prstGeom>
          <a:ln w="0">
            <a:noFill/>
          </a:ln>
        </p:spPr>
      </p:pic>
      <p:sp>
        <p:nvSpPr>
          <p:cNvPr id="71" name="PlaceHolder 2"/>
          <p:cNvSpPr>
            <a:spLocks noGrp="1"/>
          </p:cNvSpPr>
          <p:nvPr>
            <p:ph/>
          </p:nvPr>
        </p:nvSpPr>
        <p:spPr>
          <a:xfrm>
            <a:off x="5117040" y="2438280"/>
            <a:ext cx="6422400" cy="3785040"/>
          </a:xfrm>
          <a:prstGeom prst="rect">
            <a:avLst/>
          </a:prstGeom>
          <a:noFill/>
          <a:ln w="0">
            <a:noFill/>
          </a:ln>
        </p:spPr>
        <p:txBody>
          <a:bodyPr anchor="t">
            <a:normAutofit/>
          </a:bodyPr>
          <a:p>
            <a:pPr indent="0" algn="ctr">
              <a:lnSpc>
                <a:spcPct val="90000"/>
              </a:lnSpc>
              <a:spcBef>
                <a:spcPts val="1001"/>
              </a:spcBef>
              <a:buNone/>
              <a:tabLst>
                <a:tab algn="l" pos="0"/>
              </a:tabLst>
            </a:pPr>
            <a:r>
              <a:rPr b="1" lang="fr-FR" sz="2400" spc="-1" strike="noStrike">
                <a:solidFill>
                  <a:srgbClr val="000000"/>
                </a:solidFill>
                <a:latin typeface="Calibri"/>
              </a:rPr>
              <a:t>Rappel des démarches impératives et urgentes :</a:t>
            </a:r>
            <a:endParaRPr b="0" lang="fr-FR" sz="2400" spc="-1" strike="noStrike">
              <a:solidFill>
                <a:srgbClr val="000000"/>
              </a:solidFill>
              <a:latin typeface="Calibri"/>
            </a:endParaRPr>
          </a:p>
          <a:p>
            <a:pPr indent="0" algn="ctr">
              <a:lnSpc>
                <a:spcPct val="90000"/>
              </a:lnSpc>
              <a:spcBef>
                <a:spcPts val="1001"/>
              </a:spcBef>
              <a:buNone/>
              <a:tabLst>
                <a:tab algn="l" pos="0"/>
              </a:tabLst>
            </a:pPr>
            <a:r>
              <a:rPr b="0" lang="fr-FR" sz="2400" spc="-1" strike="noStrike">
                <a:solidFill>
                  <a:srgbClr val="000000"/>
                </a:solidFill>
                <a:latin typeface="Calibri"/>
              </a:rPr>
              <a:t> </a:t>
            </a:r>
            <a:endParaRPr b="0" lang="fr-FR" sz="2400" spc="-1" strike="noStrike">
              <a:solidFill>
                <a:srgbClr val="000000"/>
              </a:solidFill>
              <a:latin typeface="Calibri"/>
            </a:endParaRPr>
          </a:p>
          <a:p>
            <a:pPr indent="0" algn="ctr">
              <a:lnSpc>
                <a:spcPct val="90000"/>
              </a:lnSpc>
              <a:spcBef>
                <a:spcPts val="1001"/>
              </a:spcBef>
              <a:buNone/>
              <a:tabLst>
                <a:tab algn="l" pos="0"/>
              </a:tabLst>
            </a:pPr>
            <a:r>
              <a:rPr b="1" lang="fr-FR" sz="2400" spc="-1" strike="noStrike">
                <a:solidFill>
                  <a:srgbClr val="000000"/>
                </a:solidFill>
                <a:latin typeface="Calibri"/>
              </a:rPr>
              <a:t>3</a:t>
            </a:r>
            <a:r>
              <a:rPr b="0" lang="fr-FR" sz="2400" spc="-1" strike="noStrike">
                <a:solidFill>
                  <a:srgbClr val="000000"/>
                </a:solidFill>
                <a:latin typeface="Calibri"/>
              </a:rPr>
              <a:t>  </a:t>
            </a:r>
            <a:r>
              <a:rPr b="1" lang="fr-FR" sz="2400" spc="-1" strike="noStrike">
                <a:solidFill>
                  <a:srgbClr val="000000"/>
                </a:solidFill>
                <a:latin typeface="Calibri"/>
              </a:rPr>
              <a:t>Au plus vite </a:t>
            </a:r>
            <a:r>
              <a:rPr b="0" lang="fr-FR" sz="2400" spc="-1" strike="noStrike">
                <a:solidFill>
                  <a:srgbClr val="000000"/>
                </a:solidFill>
                <a:latin typeface="Calibri"/>
              </a:rPr>
              <a:t>: </a:t>
            </a:r>
            <a:r>
              <a:rPr b="1" lang="fr-FR" sz="2400" spc="-1" strike="noStrike">
                <a:solidFill>
                  <a:srgbClr val="000000"/>
                </a:solidFill>
                <a:latin typeface="Calibri"/>
              </a:rPr>
              <a:t>réaliser mes inscriptions pédagogiques dans le département partenaire ou je suis mes 2 enseignements de spécialité (pour rappel, il faut suivre la même discipline qu’en L2)</a:t>
            </a:r>
            <a:endParaRPr b="0" lang="fr-FR" sz="2400" spc="-1" strike="noStrike">
              <a:solidFill>
                <a:srgbClr val="000000"/>
              </a:solidFill>
              <a:latin typeface="Calibri"/>
            </a:endParaRPr>
          </a:p>
          <a:p>
            <a:pPr indent="0" algn="just">
              <a:lnSpc>
                <a:spcPct val="90000"/>
              </a:lnSpc>
              <a:spcBef>
                <a:spcPts val="1001"/>
              </a:spcBef>
              <a:buNone/>
              <a:tabLst>
                <a:tab algn="l" pos="0"/>
              </a:tabLst>
            </a:pPr>
            <a:r>
              <a:rPr b="1" lang="fr-FR" sz="2400" spc="-1" strike="noStrike">
                <a:solidFill>
                  <a:srgbClr val="000000"/>
                </a:solidFill>
                <a:latin typeface="Calibri"/>
              </a:rPr>
              <a:t>Pour cela </a:t>
            </a:r>
            <a:r>
              <a:rPr b="1" lang="fr-FR" sz="2400" spc="-1" strike="noStrike">
                <a:solidFill>
                  <a:srgbClr val="ff0000"/>
                </a:solidFill>
                <a:latin typeface="Calibri"/>
              </a:rPr>
              <a:t>voir le blog du département pour les listes de cours et les modalités d’inscription.</a:t>
            </a:r>
            <a:endParaRPr b="0" lang="fr-FR" sz="2400" spc="-1" strike="noStrike">
              <a:solidFill>
                <a:srgbClr val="000000"/>
              </a:solidFill>
              <a:latin typeface="Calibri"/>
            </a:endParaRPr>
          </a:p>
        </p:txBody>
      </p:sp>
      <p:sp>
        <p:nvSpPr>
          <p:cNvPr id="72"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73"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4"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75"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76"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77" name="Image 1" descr=""/>
          <p:cNvPicPr/>
          <p:nvPr/>
        </p:nvPicPr>
        <p:blipFill>
          <a:blip r:embed="rId1"/>
          <a:stretch/>
        </p:blipFill>
        <p:spPr>
          <a:xfrm>
            <a:off x="1209240" y="2498040"/>
            <a:ext cx="2216880" cy="2470320"/>
          </a:xfrm>
          <a:prstGeom prst="rect">
            <a:avLst/>
          </a:prstGeom>
          <a:ln w="0">
            <a:noFill/>
          </a:ln>
        </p:spPr>
      </p:pic>
      <p:pic>
        <p:nvPicPr>
          <p:cNvPr id="78" name="Picture 1" descr="logop8"/>
          <p:cNvPicPr/>
          <p:nvPr/>
        </p:nvPicPr>
        <p:blipFill>
          <a:blip r:embed="rId2"/>
          <a:stretch/>
        </p:blipFill>
        <p:spPr>
          <a:xfrm>
            <a:off x="804600" y="686520"/>
            <a:ext cx="3026160" cy="1618920"/>
          </a:xfrm>
          <a:prstGeom prst="rect">
            <a:avLst/>
          </a:prstGeom>
          <a:ln w="0">
            <a:noFill/>
          </a:ln>
        </p:spPr>
      </p:pic>
      <p:sp>
        <p:nvSpPr>
          <p:cNvPr id="79" name="PlaceHolder 2"/>
          <p:cNvSpPr>
            <a:spLocks noGrp="1"/>
          </p:cNvSpPr>
          <p:nvPr>
            <p:ph/>
          </p:nvPr>
        </p:nvSpPr>
        <p:spPr>
          <a:xfrm>
            <a:off x="5117040" y="2438280"/>
            <a:ext cx="6422400" cy="3785040"/>
          </a:xfrm>
          <a:prstGeom prst="rect">
            <a:avLst/>
          </a:prstGeom>
          <a:noFill/>
          <a:ln w="0">
            <a:noFill/>
          </a:ln>
        </p:spPr>
        <p:txBody>
          <a:bodyPr anchor="t">
            <a:normAutofit/>
          </a:bodyPr>
          <a:p>
            <a:pPr indent="0" algn="ctr">
              <a:lnSpc>
                <a:spcPct val="90000"/>
              </a:lnSpc>
              <a:spcBef>
                <a:spcPts val="1001"/>
              </a:spcBef>
              <a:buNone/>
              <a:tabLst>
                <a:tab algn="l" pos="0"/>
              </a:tabLst>
            </a:pPr>
            <a:r>
              <a:rPr b="1" lang="fr-FR" sz="2400" spc="-1" strike="noStrike">
                <a:solidFill>
                  <a:srgbClr val="000000"/>
                </a:solidFill>
                <a:latin typeface="Calibri"/>
              </a:rPr>
              <a:t>Rappel des démarches impératives et urgentes :</a:t>
            </a:r>
            <a:endParaRPr b="0" lang="fr-FR" sz="2400" spc="-1" strike="noStrike">
              <a:solidFill>
                <a:srgbClr val="000000"/>
              </a:solidFill>
              <a:latin typeface="Calibri"/>
            </a:endParaRPr>
          </a:p>
          <a:p>
            <a:pPr indent="0" algn="ctr">
              <a:lnSpc>
                <a:spcPct val="90000"/>
              </a:lnSpc>
              <a:spcBef>
                <a:spcPts val="1001"/>
              </a:spcBef>
              <a:buNone/>
              <a:tabLst>
                <a:tab algn="l" pos="0"/>
              </a:tabLst>
            </a:pPr>
            <a:r>
              <a:rPr b="0" lang="fr-FR" sz="2400" spc="-1" strike="noStrike">
                <a:solidFill>
                  <a:srgbClr val="000000"/>
                </a:solidFill>
                <a:latin typeface="Calibri"/>
              </a:rPr>
              <a:t> </a:t>
            </a:r>
            <a:endParaRPr b="0" lang="fr-FR" sz="2400" spc="-1" strike="noStrike">
              <a:solidFill>
                <a:srgbClr val="000000"/>
              </a:solidFill>
              <a:latin typeface="Calibri"/>
            </a:endParaRPr>
          </a:p>
          <a:p>
            <a:pPr indent="0" algn="ctr">
              <a:lnSpc>
                <a:spcPct val="90000"/>
              </a:lnSpc>
              <a:spcBef>
                <a:spcPts val="1001"/>
              </a:spcBef>
              <a:buNone/>
              <a:tabLst>
                <a:tab algn="l" pos="0"/>
              </a:tabLst>
            </a:pPr>
            <a:r>
              <a:rPr b="1" lang="fr-FR" sz="2400" spc="-1" strike="noStrike">
                <a:solidFill>
                  <a:srgbClr val="000000"/>
                </a:solidFill>
                <a:latin typeface="Calibri"/>
              </a:rPr>
              <a:t>5</a:t>
            </a:r>
            <a:r>
              <a:rPr b="0" lang="fr-FR" sz="2400" spc="-1" strike="noStrike">
                <a:solidFill>
                  <a:srgbClr val="000000"/>
                </a:solidFill>
                <a:latin typeface="Calibri"/>
              </a:rPr>
              <a:t>  M’inscrire sur la plateforme Moodle de chacun de mes cours dès la première semaine de cours</a:t>
            </a:r>
            <a:endParaRPr b="0" lang="fr-FR" sz="2400" spc="-1" strike="noStrike">
              <a:solidFill>
                <a:srgbClr val="000000"/>
              </a:solidFill>
              <a:latin typeface="Calibri"/>
            </a:endParaRPr>
          </a:p>
          <a:p>
            <a:pPr indent="0">
              <a:lnSpc>
                <a:spcPct val="90000"/>
              </a:lnSpc>
              <a:spcBef>
                <a:spcPts val="1001"/>
              </a:spcBef>
              <a:buNone/>
              <a:tabLst>
                <a:tab algn="l" pos="0"/>
              </a:tabLst>
            </a:pPr>
            <a:endParaRPr b="0" lang="fr-FR" sz="1600" spc="-1" strike="noStrike">
              <a:solidFill>
                <a:srgbClr val="000000"/>
              </a:solidFill>
              <a:latin typeface="Calibri"/>
            </a:endParaRPr>
          </a:p>
        </p:txBody>
      </p:sp>
      <p:sp>
        <p:nvSpPr>
          <p:cNvPr id="80"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81"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2"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83"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84"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85" name="Image 1" descr=""/>
          <p:cNvPicPr/>
          <p:nvPr/>
        </p:nvPicPr>
        <p:blipFill>
          <a:blip r:embed="rId1"/>
          <a:stretch/>
        </p:blipFill>
        <p:spPr>
          <a:xfrm>
            <a:off x="1209240" y="2498040"/>
            <a:ext cx="2216880" cy="2470320"/>
          </a:xfrm>
          <a:prstGeom prst="rect">
            <a:avLst/>
          </a:prstGeom>
          <a:ln w="0">
            <a:noFill/>
          </a:ln>
        </p:spPr>
      </p:pic>
      <p:pic>
        <p:nvPicPr>
          <p:cNvPr id="86" name="Picture 1" descr="logop8"/>
          <p:cNvPicPr/>
          <p:nvPr/>
        </p:nvPicPr>
        <p:blipFill>
          <a:blip r:embed="rId2"/>
          <a:stretch/>
        </p:blipFill>
        <p:spPr>
          <a:xfrm>
            <a:off x="804600" y="686520"/>
            <a:ext cx="3026160" cy="1618920"/>
          </a:xfrm>
          <a:prstGeom prst="rect">
            <a:avLst/>
          </a:prstGeom>
          <a:ln w="0">
            <a:noFill/>
          </a:ln>
        </p:spPr>
      </p:pic>
      <p:sp>
        <p:nvSpPr>
          <p:cNvPr id="87" name="PlaceHolder 2"/>
          <p:cNvSpPr>
            <a:spLocks noGrp="1"/>
          </p:cNvSpPr>
          <p:nvPr>
            <p:ph/>
          </p:nvPr>
        </p:nvSpPr>
        <p:spPr>
          <a:xfrm>
            <a:off x="5117040" y="2438280"/>
            <a:ext cx="6422400" cy="3785040"/>
          </a:xfrm>
          <a:prstGeom prst="rect">
            <a:avLst/>
          </a:prstGeom>
          <a:noFill/>
          <a:ln w="0">
            <a:noFill/>
          </a:ln>
        </p:spPr>
        <p:txBody>
          <a:bodyPr anchor="t">
            <a:normAutofit/>
          </a:bodyPr>
          <a:p>
            <a:pPr indent="0" algn="ctr">
              <a:lnSpc>
                <a:spcPct val="90000"/>
              </a:lnSpc>
              <a:spcBef>
                <a:spcPts val="1001"/>
              </a:spcBef>
              <a:buNone/>
              <a:tabLst>
                <a:tab algn="l" pos="0"/>
              </a:tabLst>
            </a:pPr>
            <a:r>
              <a:rPr b="1" lang="fr-FR" sz="2400" spc="-1" strike="noStrike">
                <a:solidFill>
                  <a:srgbClr val="000000"/>
                </a:solidFill>
                <a:latin typeface="Calibri"/>
              </a:rPr>
              <a:t>Rappel des démarches impératives et urgentes :</a:t>
            </a:r>
            <a:endParaRPr b="0" lang="fr-FR" sz="2400" spc="-1" strike="noStrike">
              <a:solidFill>
                <a:srgbClr val="000000"/>
              </a:solidFill>
              <a:latin typeface="Calibri"/>
            </a:endParaRPr>
          </a:p>
          <a:p>
            <a:pPr indent="0" algn="ctr">
              <a:lnSpc>
                <a:spcPct val="90000"/>
              </a:lnSpc>
              <a:spcBef>
                <a:spcPts val="1001"/>
              </a:spcBef>
              <a:buNone/>
              <a:tabLst>
                <a:tab algn="l" pos="0"/>
              </a:tabLst>
            </a:pPr>
            <a:r>
              <a:rPr b="0" lang="fr-FR" sz="2400" spc="-1" strike="noStrike">
                <a:solidFill>
                  <a:srgbClr val="000000"/>
                </a:solidFill>
                <a:latin typeface="Calibri"/>
              </a:rPr>
              <a:t> </a:t>
            </a:r>
            <a:endParaRPr b="0" lang="fr-FR" sz="2400" spc="-1" strike="noStrike">
              <a:solidFill>
                <a:srgbClr val="000000"/>
              </a:solidFill>
              <a:latin typeface="Calibri"/>
            </a:endParaRPr>
          </a:p>
          <a:p>
            <a:pPr indent="0" algn="ctr">
              <a:lnSpc>
                <a:spcPct val="90000"/>
              </a:lnSpc>
              <a:spcBef>
                <a:spcPts val="1001"/>
              </a:spcBef>
              <a:buNone/>
              <a:tabLst>
                <a:tab algn="l" pos="0"/>
              </a:tabLst>
            </a:pPr>
            <a:r>
              <a:rPr b="1" lang="fr-FR" sz="2400" spc="-1" strike="noStrike">
                <a:solidFill>
                  <a:srgbClr val="000000"/>
                </a:solidFill>
                <a:latin typeface="Calibri"/>
              </a:rPr>
              <a:t>6</a:t>
            </a:r>
            <a:r>
              <a:rPr b="0" lang="fr-FR" sz="2400" spc="-1" strike="noStrike">
                <a:solidFill>
                  <a:srgbClr val="000000"/>
                </a:solidFill>
                <a:latin typeface="Calibri"/>
              </a:rPr>
              <a:t>  Consulter le blog et le site du département très régulièrement : </a:t>
            </a:r>
            <a:endParaRPr b="0" lang="fr-FR" sz="2400" spc="-1" strike="noStrike">
              <a:solidFill>
                <a:srgbClr val="000000"/>
              </a:solidFill>
              <a:latin typeface="Calibri"/>
            </a:endParaRPr>
          </a:p>
          <a:p>
            <a:pPr indent="0" algn="ctr">
              <a:lnSpc>
                <a:spcPct val="90000"/>
              </a:lnSpc>
              <a:spcBef>
                <a:spcPts val="1001"/>
              </a:spcBef>
              <a:buNone/>
              <a:tabLst>
                <a:tab algn="l" pos="0"/>
              </a:tabLst>
            </a:pPr>
            <a:endParaRPr b="0" lang="fr-FR" sz="2400" spc="-1" strike="noStrike">
              <a:solidFill>
                <a:srgbClr val="000000"/>
              </a:solidFill>
              <a:latin typeface="Calibri"/>
            </a:endParaRPr>
          </a:p>
          <a:p>
            <a:pPr indent="0" algn="ctr">
              <a:lnSpc>
                <a:spcPct val="90000"/>
              </a:lnSpc>
              <a:spcBef>
                <a:spcPts val="1001"/>
              </a:spcBef>
              <a:buNone/>
              <a:tabLst>
                <a:tab algn="l" pos="0"/>
              </a:tabLst>
            </a:pPr>
            <a:r>
              <a:rPr b="0" lang="fr-FR" sz="2400" spc="-1" strike="noStrike">
                <a:solidFill>
                  <a:srgbClr val="000000"/>
                </a:solidFill>
                <a:latin typeface="Calibri"/>
              </a:rPr>
              <a:t>Blog : </a:t>
            </a:r>
            <a:r>
              <a:rPr b="0" lang="fr-FR" sz="2400" spc="-1" strike="noStrike" u="sng">
                <a:solidFill>
                  <a:srgbClr val="0563c1"/>
                </a:solidFill>
                <a:uFillTx/>
                <a:latin typeface="Calibri"/>
                <a:hlinkClick r:id="rId3"/>
              </a:rPr>
              <a:t>http://sciencepoparis8.hautetfort.com</a:t>
            </a:r>
            <a:endParaRPr b="0" lang="fr-FR" sz="2400" spc="-1" strike="noStrike">
              <a:solidFill>
                <a:srgbClr val="000000"/>
              </a:solidFill>
              <a:latin typeface="Calibri"/>
            </a:endParaRPr>
          </a:p>
          <a:p>
            <a:pPr indent="0" algn="ctr">
              <a:lnSpc>
                <a:spcPct val="90000"/>
              </a:lnSpc>
              <a:spcBef>
                <a:spcPts val="1001"/>
              </a:spcBef>
              <a:buNone/>
              <a:tabLst>
                <a:tab algn="l" pos="0"/>
              </a:tabLst>
            </a:pPr>
            <a:r>
              <a:rPr b="0" lang="fr-FR" sz="2400" spc="-1" strike="noStrike">
                <a:solidFill>
                  <a:srgbClr val="000000"/>
                </a:solidFill>
                <a:latin typeface="Calibri"/>
              </a:rPr>
              <a:t> </a:t>
            </a:r>
            <a:endParaRPr b="0" lang="fr-FR" sz="2400" spc="-1" strike="noStrike">
              <a:solidFill>
                <a:srgbClr val="000000"/>
              </a:solidFill>
              <a:latin typeface="Calibri"/>
            </a:endParaRPr>
          </a:p>
          <a:p>
            <a:pPr indent="0" algn="ctr">
              <a:lnSpc>
                <a:spcPct val="90000"/>
              </a:lnSpc>
              <a:spcBef>
                <a:spcPts val="1001"/>
              </a:spcBef>
              <a:buNone/>
              <a:tabLst>
                <a:tab algn="l" pos="0"/>
              </a:tabLst>
            </a:pPr>
            <a:r>
              <a:rPr b="0" lang="fr-FR" sz="2400" spc="-1" strike="noStrike">
                <a:solidFill>
                  <a:srgbClr val="000000"/>
                </a:solidFill>
                <a:latin typeface="Calibri"/>
              </a:rPr>
              <a:t>Site : </a:t>
            </a:r>
            <a:r>
              <a:rPr b="0" lang="fr-FR" sz="2400" spc="-1" strike="noStrike" u="sng">
                <a:solidFill>
                  <a:srgbClr val="0563c1"/>
                </a:solidFill>
                <a:uFillTx/>
                <a:latin typeface="Calibri"/>
                <a:hlinkClick r:id="rId4"/>
              </a:rPr>
              <a:t>https://science-politique.univ-paris8.fr</a:t>
            </a:r>
            <a:r>
              <a:rPr b="0" lang="fr-FR" sz="2400" spc="-1" strike="noStrike">
                <a:solidFill>
                  <a:srgbClr val="000000"/>
                </a:solidFill>
                <a:latin typeface="Calibri"/>
              </a:rPr>
              <a:t> </a:t>
            </a:r>
            <a:endParaRPr b="0" lang="fr-FR" sz="2400" spc="-1" strike="noStrike">
              <a:solidFill>
                <a:srgbClr val="000000"/>
              </a:solidFill>
              <a:latin typeface="Calibri"/>
            </a:endParaRPr>
          </a:p>
          <a:p>
            <a:pPr indent="0">
              <a:lnSpc>
                <a:spcPct val="90000"/>
              </a:lnSpc>
              <a:spcBef>
                <a:spcPts val="1001"/>
              </a:spcBef>
              <a:buNone/>
              <a:tabLst>
                <a:tab algn="l" pos="0"/>
              </a:tabLst>
            </a:pPr>
            <a:endParaRPr b="0" lang="fr-FR" sz="1600" spc="-1" strike="noStrike">
              <a:solidFill>
                <a:srgbClr val="000000"/>
              </a:solidFill>
              <a:latin typeface="Calibri"/>
            </a:endParaRPr>
          </a:p>
        </p:txBody>
      </p:sp>
      <p:sp>
        <p:nvSpPr>
          <p:cNvPr id="88"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89"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0"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91"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92"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93" name="Image 1" descr=""/>
          <p:cNvPicPr/>
          <p:nvPr/>
        </p:nvPicPr>
        <p:blipFill>
          <a:blip r:embed="rId1"/>
          <a:stretch/>
        </p:blipFill>
        <p:spPr>
          <a:xfrm>
            <a:off x="1209240" y="2498040"/>
            <a:ext cx="2216880" cy="2470320"/>
          </a:xfrm>
          <a:prstGeom prst="rect">
            <a:avLst/>
          </a:prstGeom>
          <a:ln w="0">
            <a:noFill/>
          </a:ln>
        </p:spPr>
      </p:pic>
      <p:pic>
        <p:nvPicPr>
          <p:cNvPr id="94" name="Picture 1" descr="logop8"/>
          <p:cNvPicPr/>
          <p:nvPr/>
        </p:nvPicPr>
        <p:blipFill>
          <a:blip r:embed="rId2"/>
          <a:stretch/>
        </p:blipFill>
        <p:spPr>
          <a:xfrm>
            <a:off x="804600" y="686520"/>
            <a:ext cx="3026160" cy="1618920"/>
          </a:xfrm>
          <a:prstGeom prst="rect">
            <a:avLst/>
          </a:prstGeom>
          <a:ln w="0">
            <a:noFill/>
          </a:ln>
        </p:spPr>
      </p:pic>
      <p:sp>
        <p:nvSpPr>
          <p:cNvPr id="95" name="PlaceHolder 2"/>
          <p:cNvSpPr>
            <a:spLocks noGrp="1"/>
          </p:cNvSpPr>
          <p:nvPr>
            <p:ph/>
          </p:nvPr>
        </p:nvSpPr>
        <p:spPr>
          <a:xfrm>
            <a:off x="5117040" y="2438280"/>
            <a:ext cx="6422400" cy="3785040"/>
          </a:xfrm>
          <a:prstGeom prst="rect">
            <a:avLst/>
          </a:prstGeom>
          <a:noFill/>
          <a:ln w="0">
            <a:noFill/>
          </a:ln>
        </p:spPr>
        <p:txBody>
          <a:bodyPr anchor="t">
            <a:normAutofit/>
          </a:bodyPr>
          <a:p>
            <a:pPr indent="0" algn="ctr">
              <a:lnSpc>
                <a:spcPct val="90000"/>
              </a:lnSpc>
              <a:spcBef>
                <a:spcPts val="1001"/>
              </a:spcBef>
              <a:buNone/>
              <a:tabLst>
                <a:tab algn="l" pos="0"/>
              </a:tabLst>
            </a:pPr>
            <a:r>
              <a:rPr b="1" lang="fr-FR" sz="3200" spc="-1" strike="noStrike">
                <a:solidFill>
                  <a:srgbClr val="000000"/>
                </a:solidFill>
                <a:latin typeface="Calibri"/>
              </a:rPr>
              <a:t>Calendrier du semestre : </a:t>
            </a:r>
            <a:endParaRPr b="0" lang="fr-FR" sz="3200" spc="-1" strike="noStrike">
              <a:solidFill>
                <a:srgbClr val="000000"/>
              </a:solidFill>
              <a:latin typeface="Calibri"/>
            </a:endParaRPr>
          </a:p>
          <a:p>
            <a:pPr indent="0">
              <a:lnSpc>
                <a:spcPct val="90000"/>
              </a:lnSpc>
              <a:spcBef>
                <a:spcPts val="1001"/>
              </a:spcBef>
              <a:buNone/>
              <a:tabLst>
                <a:tab algn="l" pos="0"/>
              </a:tabLst>
            </a:pPr>
            <a:r>
              <a:rPr b="0" lang="fr-FR" sz="1900" spc="-1" strike="noStrike">
                <a:solidFill>
                  <a:srgbClr val="000000"/>
                </a:solidFill>
                <a:latin typeface="Calibri"/>
              </a:rPr>
              <a:t>Début des cours : 18 septembre</a:t>
            </a:r>
            <a:endParaRPr b="0" lang="fr-FR" sz="1900" spc="-1" strike="noStrike">
              <a:solidFill>
                <a:srgbClr val="000000"/>
              </a:solidFill>
              <a:latin typeface="Calibri"/>
            </a:endParaRPr>
          </a:p>
          <a:p>
            <a:pPr indent="0">
              <a:lnSpc>
                <a:spcPct val="90000"/>
              </a:lnSpc>
              <a:spcBef>
                <a:spcPts val="1001"/>
              </a:spcBef>
              <a:buNone/>
              <a:tabLst>
                <a:tab algn="l" pos="0"/>
              </a:tabLst>
            </a:pPr>
            <a:r>
              <a:rPr b="0" lang="fr-FR" sz="1900" spc="-1" strike="noStrike">
                <a:solidFill>
                  <a:srgbClr val="000000"/>
                </a:solidFill>
                <a:latin typeface="Calibri"/>
              </a:rPr>
              <a:t>Pause pédagogique: lundi 30 octobre au dimanche 5  novembre</a:t>
            </a:r>
            <a:endParaRPr b="0" lang="fr-FR" sz="1900" spc="-1" strike="noStrike">
              <a:solidFill>
                <a:srgbClr val="000000"/>
              </a:solidFill>
              <a:latin typeface="Calibri"/>
            </a:endParaRPr>
          </a:p>
          <a:p>
            <a:pPr indent="0">
              <a:lnSpc>
                <a:spcPct val="90000"/>
              </a:lnSpc>
              <a:spcBef>
                <a:spcPts val="1001"/>
              </a:spcBef>
              <a:buNone/>
              <a:tabLst>
                <a:tab algn="l" pos="0"/>
              </a:tabLst>
            </a:pPr>
            <a:r>
              <a:rPr b="0" lang="fr-FR" sz="1900" spc="-1" strike="noStrike">
                <a:solidFill>
                  <a:srgbClr val="000000"/>
                </a:solidFill>
                <a:latin typeface="Calibri"/>
              </a:rPr>
              <a:t>Semaine des partiels finaux: 18 au 22 décembre </a:t>
            </a:r>
            <a:endParaRPr b="0" lang="fr-FR" sz="1900" spc="-1" strike="noStrike">
              <a:solidFill>
                <a:srgbClr val="000000"/>
              </a:solidFill>
              <a:latin typeface="Calibri"/>
            </a:endParaRPr>
          </a:p>
          <a:p>
            <a:pPr indent="0">
              <a:lnSpc>
                <a:spcPct val="90000"/>
              </a:lnSpc>
              <a:spcBef>
                <a:spcPts val="1001"/>
              </a:spcBef>
              <a:buNone/>
              <a:tabLst>
                <a:tab algn="l" pos="0"/>
              </a:tabLst>
            </a:pPr>
            <a:r>
              <a:rPr b="0" lang="fr-FR" sz="3200" spc="-1" strike="noStrike">
                <a:solidFill>
                  <a:srgbClr val="000000"/>
                </a:solidFill>
                <a:latin typeface="Calibri"/>
              </a:rPr>
              <a:t> </a:t>
            </a:r>
            <a:endParaRPr b="0" lang="fr-FR" sz="3200" spc="-1" strike="noStrike">
              <a:solidFill>
                <a:srgbClr val="000000"/>
              </a:solidFill>
              <a:latin typeface="Calibri"/>
            </a:endParaRPr>
          </a:p>
        </p:txBody>
      </p:sp>
      <p:sp>
        <p:nvSpPr>
          <p:cNvPr id="96"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97"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8"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99"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100"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101" name="Image 1" descr=""/>
          <p:cNvPicPr/>
          <p:nvPr/>
        </p:nvPicPr>
        <p:blipFill>
          <a:blip r:embed="rId1"/>
          <a:stretch/>
        </p:blipFill>
        <p:spPr>
          <a:xfrm>
            <a:off x="1209240" y="2498040"/>
            <a:ext cx="2216880" cy="2470320"/>
          </a:xfrm>
          <a:prstGeom prst="rect">
            <a:avLst/>
          </a:prstGeom>
          <a:ln w="0">
            <a:noFill/>
          </a:ln>
        </p:spPr>
      </p:pic>
      <p:pic>
        <p:nvPicPr>
          <p:cNvPr id="102" name="Picture 1" descr="logop8"/>
          <p:cNvPicPr/>
          <p:nvPr/>
        </p:nvPicPr>
        <p:blipFill>
          <a:blip r:embed="rId2"/>
          <a:stretch/>
        </p:blipFill>
        <p:spPr>
          <a:xfrm>
            <a:off x="804600" y="686520"/>
            <a:ext cx="3026160" cy="1618920"/>
          </a:xfrm>
          <a:prstGeom prst="rect">
            <a:avLst/>
          </a:prstGeom>
          <a:ln w="0">
            <a:noFill/>
          </a:ln>
        </p:spPr>
      </p:pic>
      <p:sp>
        <p:nvSpPr>
          <p:cNvPr id="103" name="PlaceHolder 2"/>
          <p:cNvSpPr>
            <a:spLocks noGrp="1"/>
          </p:cNvSpPr>
          <p:nvPr>
            <p:ph/>
          </p:nvPr>
        </p:nvSpPr>
        <p:spPr>
          <a:xfrm>
            <a:off x="5117040" y="2438280"/>
            <a:ext cx="6422400" cy="3785040"/>
          </a:xfrm>
          <a:prstGeom prst="rect">
            <a:avLst/>
          </a:prstGeom>
          <a:noFill/>
          <a:ln w="0">
            <a:noFill/>
          </a:ln>
        </p:spPr>
        <p:txBody>
          <a:bodyPr anchor="t">
            <a:normAutofit/>
          </a:bodyPr>
          <a:p>
            <a:pPr indent="0" algn="ctr">
              <a:lnSpc>
                <a:spcPct val="90000"/>
              </a:lnSpc>
              <a:spcBef>
                <a:spcPts val="1001"/>
              </a:spcBef>
              <a:buNone/>
              <a:tabLst>
                <a:tab algn="l" pos="0"/>
              </a:tabLst>
            </a:pPr>
            <a:endParaRPr b="0" lang="fr-FR" sz="3200" spc="-1" strike="noStrike">
              <a:solidFill>
                <a:srgbClr val="000000"/>
              </a:solidFill>
              <a:latin typeface="Calibri"/>
            </a:endParaRPr>
          </a:p>
          <a:p>
            <a:pPr indent="0" algn="ctr">
              <a:lnSpc>
                <a:spcPct val="90000"/>
              </a:lnSpc>
              <a:spcBef>
                <a:spcPts val="1001"/>
              </a:spcBef>
              <a:buNone/>
              <a:tabLst>
                <a:tab algn="l" pos="0"/>
              </a:tabLst>
            </a:pPr>
            <a:endParaRPr b="0" lang="fr-FR" sz="3200" spc="-1" strike="noStrike">
              <a:solidFill>
                <a:srgbClr val="000000"/>
              </a:solidFill>
              <a:latin typeface="Calibri"/>
            </a:endParaRPr>
          </a:p>
          <a:p>
            <a:pPr indent="0">
              <a:lnSpc>
                <a:spcPct val="90000"/>
              </a:lnSpc>
              <a:spcBef>
                <a:spcPts val="1001"/>
              </a:spcBef>
              <a:buNone/>
              <a:tabLst>
                <a:tab algn="l" pos="0"/>
              </a:tabLst>
            </a:pPr>
            <a:r>
              <a:rPr b="0" i="1" lang="fr-FR" sz="1600" spc="-1" strike="noStrike" u="sng">
                <a:solidFill>
                  <a:srgbClr val="000000"/>
                </a:solidFill>
                <a:uFillTx/>
                <a:latin typeface="Calibri"/>
              </a:rPr>
              <a:t>Autres dates</a:t>
            </a:r>
            <a:endParaRPr b="0" lang="fr-FR" sz="1600" spc="-1" strike="noStrike">
              <a:solidFill>
                <a:srgbClr val="000000"/>
              </a:solidFill>
              <a:latin typeface="Calibri"/>
            </a:endParaRPr>
          </a:p>
          <a:p>
            <a:pPr indent="0">
              <a:lnSpc>
                <a:spcPct val="90000"/>
              </a:lnSpc>
              <a:spcBef>
                <a:spcPts val="1001"/>
              </a:spcBef>
              <a:buNone/>
              <a:tabLst>
                <a:tab algn="l" pos="0"/>
              </a:tabLst>
            </a:pPr>
            <a:r>
              <a:rPr b="0" lang="fr-FR" sz="1600" spc="-1" strike="noStrike">
                <a:solidFill>
                  <a:srgbClr val="000000"/>
                </a:solidFill>
                <a:latin typeface="Calibri"/>
              </a:rPr>
              <a:t>Élection des représentant.es étudiant.es : semaine du 23 octobre</a:t>
            </a:r>
            <a:endParaRPr b="0" lang="fr-FR" sz="1600" spc="-1" strike="noStrike">
              <a:solidFill>
                <a:srgbClr val="000000"/>
              </a:solidFill>
              <a:latin typeface="Calibri"/>
            </a:endParaRPr>
          </a:p>
          <a:p>
            <a:pPr indent="0">
              <a:lnSpc>
                <a:spcPct val="90000"/>
              </a:lnSpc>
              <a:spcBef>
                <a:spcPts val="1001"/>
              </a:spcBef>
              <a:buNone/>
              <a:tabLst>
                <a:tab algn="l" pos="0"/>
              </a:tabLst>
            </a:pPr>
            <a:r>
              <a:rPr b="0" lang="fr-FR" sz="1600" spc="-1" strike="noStrike">
                <a:solidFill>
                  <a:srgbClr val="000000"/>
                </a:solidFill>
                <a:latin typeface="Calibri"/>
              </a:rPr>
              <a:t>Reconnaissance du statut d’étudiant.e salarié.e (1</a:t>
            </a:r>
            <a:r>
              <a:rPr b="0" lang="fr-FR" sz="1600" spc="-1" strike="noStrike" baseline="30000">
                <a:solidFill>
                  <a:srgbClr val="000000"/>
                </a:solidFill>
                <a:latin typeface="Calibri"/>
              </a:rPr>
              <a:t>er</a:t>
            </a:r>
            <a:r>
              <a:rPr b="0" lang="fr-FR" sz="1600" spc="-1" strike="noStrike">
                <a:solidFill>
                  <a:srgbClr val="000000"/>
                </a:solidFill>
                <a:latin typeface="Calibri"/>
              </a:rPr>
              <a:t> semestre) : date limite le vendredi 20 octobre</a:t>
            </a:r>
            <a:endParaRPr b="0" lang="fr-FR" sz="1600" spc="-1" strike="noStrike">
              <a:solidFill>
                <a:srgbClr val="000000"/>
              </a:solidFill>
              <a:latin typeface="Calibri"/>
            </a:endParaRPr>
          </a:p>
          <a:p>
            <a:pPr indent="0">
              <a:lnSpc>
                <a:spcPct val="90000"/>
              </a:lnSpc>
              <a:spcBef>
                <a:spcPts val="1001"/>
              </a:spcBef>
              <a:buNone/>
              <a:tabLst>
                <a:tab algn="l" pos="0"/>
              </a:tabLst>
            </a:pPr>
            <a:r>
              <a:rPr b="0" lang="fr-FR" sz="1600" spc="-1" strike="noStrike">
                <a:solidFill>
                  <a:srgbClr val="000000"/>
                </a:solidFill>
                <a:latin typeface="Calibri"/>
              </a:rPr>
              <a:t> </a:t>
            </a:r>
            <a:endParaRPr b="0" lang="fr-FR" sz="1600" spc="-1" strike="noStrike">
              <a:solidFill>
                <a:srgbClr val="000000"/>
              </a:solidFill>
              <a:latin typeface="Calibri"/>
            </a:endParaRPr>
          </a:p>
          <a:p>
            <a:pPr indent="0">
              <a:lnSpc>
                <a:spcPct val="90000"/>
              </a:lnSpc>
              <a:spcBef>
                <a:spcPts val="1001"/>
              </a:spcBef>
              <a:buNone/>
              <a:tabLst>
                <a:tab algn="l" pos="0"/>
              </a:tabLst>
            </a:pPr>
            <a:r>
              <a:rPr b="0" lang="fr-FR" sz="1600" spc="-1" strike="noStrike">
                <a:solidFill>
                  <a:srgbClr val="000000"/>
                </a:solidFill>
                <a:latin typeface="Calibri"/>
              </a:rPr>
              <a:t>Session de </a:t>
            </a:r>
            <a:r>
              <a:rPr b="0" lang="fr-FR" sz="1600" spc="-1" strike="noStrike" u="sng">
                <a:solidFill>
                  <a:srgbClr val="000000"/>
                </a:solidFill>
                <a:uFillTx/>
                <a:latin typeface="Calibri"/>
              </a:rPr>
              <a:t>rattrapage</a:t>
            </a:r>
            <a:r>
              <a:rPr b="0" lang="fr-FR" sz="1600" spc="-1" strike="noStrike">
                <a:solidFill>
                  <a:srgbClr val="000000"/>
                </a:solidFill>
                <a:latin typeface="Calibri"/>
              </a:rPr>
              <a:t> (session 2) : semaine du 3 juin pour le Semestre 1</a:t>
            </a:r>
            <a:endParaRPr b="0" lang="fr-FR" sz="1600" spc="-1" strike="noStrike">
              <a:solidFill>
                <a:srgbClr val="000000"/>
              </a:solidFill>
              <a:latin typeface="Calibri"/>
            </a:endParaRPr>
          </a:p>
        </p:txBody>
      </p:sp>
      <p:sp>
        <p:nvSpPr>
          <p:cNvPr id="104"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105"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5117040" y="629280"/>
            <a:ext cx="6422400" cy="1676160"/>
          </a:xfrm>
          <a:prstGeom prst="rect">
            <a:avLst/>
          </a:prstGeom>
          <a:noFill/>
          <a:ln w="0">
            <a:noFill/>
          </a:ln>
        </p:spPr>
        <p:txBody>
          <a:bodyPr anchor="ctr">
            <a:normAutofit fontScale="91000"/>
          </a:bodyPr>
          <a:p>
            <a:pPr indent="0" algn="ctr">
              <a:lnSpc>
                <a:spcPct val="90000"/>
              </a:lnSpc>
              <a:buNone/>
            </a:pPr>
            <a:r>
              <a:rPr b="1" lang="fr-FR" sz="4400" spc="-1" strike="noStrike">
                <a:solidFill>
                  <a:srgbClr val="000000"/>
                </a:solidFill>
                <a:latin typeface="Calibri"/>
              </a:rPr>
              <a:t>Licence de science politique </a:t>
            </a:r>
            <a:br>
              <a:rPr sz="4400"/>
            </a:br>
            <a:endParaRPr b="0" lang="fr-FR" sz="4400" spc="-1" strike="noStrike">
              <a:solidFill>
                <a:srgbClr val="000000"/>
              </a:solidFill>
              <a:latin typeface="Calibri"/>
            </a:endParaRPr>
          </a:p>
        </p:txBody>
      </p:sp>
      <p:sp>
        <p:nvSpPr>
          <p:cNvPr id="107" name="Rectangle 12"/>
          <p:cNvSpPr/>
          <p:nvPr/>
        </p:nvSpPr>
        <p:spPr>
          <a:xfrm>
            <a:off x="0" y="0"/>
            <a:ext cx="4635720" cy="685764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108" name="Rounded Rectangle 9"/>
          <p:cNvSpPr/>
          <p:nvPr/>
        </p:nvSpPr>
        <p:spPr>
          <a:xfrm>
            <a:off x="484560" y="484560"/>
            <a:ext cx="3666240" cy="5738760"/>
          </a:xfrm>
          <a:prstGeom prst="roundRect">
            <a:avLst>
              <a:gd name="adj" fmla="val 0"/>
            </a:avLst>
          </a:prstGeom>
          <a:solidFill>
            <a:srgbClr val="ffffff"/>
          </a:solidFill>
          <a:ln w="9525">
            <a:solidFill>
              <a:srgbClr val="c8caca"/>
            </a:solidFill>
          </a:ln>
          <a:effectLst>
            <a:outerShdw algn="t" blurRad="5724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pic>
        <p:nvPicPr>
          <p:cNvPr id="109" name="Image 1" descr=""/>
          <p:cNvPicPr/>
          <p:nvPr/>
        </p:nvPicPr>
        <p:blipFill>
          <a:blip r:embed="rId1"/>
          <a:stretch/>
        </p:blipFill>
        <p:spPr>
          <a:xfrm>
            <a:off x="1209240" y="2498040"/>
            <a:ext cx="2216880" cy="2470320"/>
          </a:xfrm>
          <a:prstGeom prst="rect">
            <a:avLst/>
          </a:prstGeom>
          <a:ln w="0">
            <a:noFill/>
          </a:ln>
        </p:spPr>
      </p:pic>
      <p:pic>
        <p:nvPicPr>
          <p:cNvPr id="110" name="Picture 1" descr="logop8"/>
          <p:cNvPicPr/>
          <p:nvPr/>
        </p:nvPicPr>
        <p:blipFill>
          <a:blip r:embed="rId2"/>
          <a:stretch/>
        </p:blipFill>
        <p:spPr>
          <a:xfrm>
            <a:off x="804600" y="686520"/>
            <a:ext cx="3026160" cy="1618920"/>
          </a:xfrm>
          <a:prstGeom prst="rect">
            <a:avLst/>
          </a:prstGeom>
          <a:ln w="0">
            <a:noFill/>
          </a:ln>
        </p:spPr>
      </p:pic>
      <p:sp>
        <p:nvSpPr>
          <p:cNvPr id="111" name="PlaceHolder 2"/>
          <p:cNvSpPr>
            <a:spLocks noGrp="1"/>
          </p:cNvSpPr>
          <p:nvPr>
            <p:ph/>
          </p:nvPr>
        </p:nvSpPr>
        <p:spPr>
          <a:xfrm>
            <a:off x="5117040" y="1809720"/>
            <a:ext cx="6422400" cy="4413600"/>
          </a:xfrm>
          <a:prstGeom prst="rect">
            <a:avLst/>
          </a:prstGeom>
          <a:noFill/>
          <a:ln w="0">
            <a:noFill/>
          </a:ln>
        </p:spPr>
        <p:txBody>
          <a:bodyPr anchor="t">
            <a:normAutofit fontScale="88000"/>
          </a:bodyPr>
          <a:p>
            <a:pPr indent="0">
              <a:lnSpc>
                <a:spcPct val="90000"/>
              </a:lnSpc>
              <a:spcBef>
                <a:spcPts val="1001"/>
              </a:spcBef>
              <a:buNone/>
              <a:tabLst>
                <a:tab algn="l" pos="0"/>
              </a:tabLst>
            </a:pPr>
            <a:r>
              <a:rPr b="1" lang="fr-FR" sz="2400" spc="-1" strike="noStrike">
                <a:solidFill>
                  <a:srgbClr val="ff0000"/>
                </a:solidFill>
                <a:latin typeface="Calibri"/>
              </a:rPr>
              <a:t>L’assiduité</a:t>
            </a:r>
            <a:endParaRPr b="0" lang="fr-FR" sz="24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000000"/>
                </a:solidFill>
                <a:latin typeface="Calibri"/>
              </a:rPr>
              <a:t>Il y a des cours où l’assiduité est obligatoire. C’est-à-dire que même si vous avez le statut d’étudiant.e salarié.e cela vous concerne!!!</a:t>
            </a:r>
            <a:endParaRPr b="0" lang="fr-FR" sz="24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000000"/>
                </a:solidFill>
                <a:latin typeface="Calibri"/>
              </a:rPr>
              <a:t>En L3 ces cours sont OUP/M3P (à l’exception des cours de cette semaine ou il y a une tolérance) et tutorat mémoire.</a:t>
            </a:r>
            <a:endParaRPr b="0" lang="fr-FR" sz="2400" spc="-1" strike="noStrike">
              <a:solidFill>
                <a:srgbClr val="000000"/>
              </a:solidFill>
              <a:latin typeface="Calibri"/>
            </a:endParaRPr>
          </a:p>
          <a:p>
            <a:pPr indent="0">
              <a:lnSpc>
                <a:spcPct val="90000"/>
              </a:lnSpc>
              <a:spcBef>
                <a:spcPts val="1001"/>
              </a:spcBef>
              <a:buNone/>
              <a:tabLst>
                <a:tab algn="l" pos="0"/>
              </a:tabLst>
            </a:pPr>
            <a:r>
              <a:rPr b="1" lang="fr-FR" sz="2400" spc="-1" strike="noStrike">
                <a:solidFill>
                  <a:srgbClr val="000000"/>
                </a:solidFill>
                <a:latin typeface="Calibri"/>
              </a:rPr>
              <a:t>Au-delà de 3 absences JUSTIFIEES retrait de points sur la note. 6 absences même justifiées signifient le redoublement. ATTENTION ces cours n’ont pas de session de rattrapage!</a:t>
            </a:r>
            <a:endParaRPr b="0" lang="fr-FR" sz="24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a:p>
            <a:pPr indent="0">
              <a:lnSpc>
                <a:spcPct val="90000"/>
              </a:lnSpc>
              <a:spcBef>
                <a:spcPts val="1001"/>
              </a:spcBef>
              <a:buNone/>
              <a:tabLst>
                <a:tab algn="l" pos="0"/>
              </a:tabLst>
            </a:pPr>
            <a:endParaRPr b="0" lang="fr-FR" sz="2400" spc="-1" strike="noStrike">
              <a:solidFill>
                <a:srgbClr val="000000"/>
              </a:solidFill>
              <a:latin typeface="Calibri"/>
            </a:endParaRPr>
          </a:p>
        </p:txBody>
      </p:sp>
      <p:sp>
        <p:nvSpPr>
          <p:cNvPr id="112" name="Rectangle 6"/>
          <p:cNvSpPr/>
          <p:nvPr/>
        </p:nvSpPr>
        <p:spPr>
          <a:xfrm>
            <a:off x="0" y="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
        <p:nvSpPr>
          <p:cNvPr id="113" name="Rectangle 7"/>
          <p:cNvSpPr/>
          <p:nvPr/>
        </p:nvSpPr>
        <p:spPr>
          <a:xfrm>
            <a:off x="0" y="1943280"/>
            <a:ext cx="38792520" cy="580680"/>
          </a:xfrm>
          <a:prstGeom prst="rect">
            <a:avLst/>
          </a:prstGeom>
          <a:noFill/>
          <a:ln w="0">
            <a:noFill/>
          </a:ln>
        </p:spPr>
        <p:style>
          <a:lnRef idx="0"/>
          <a:fillRef idx="0"/>
          <a:effectRef idx="0"/>
          <a:fontRef idx="minor"/>
        </p:style>
        <p:txBody>
          <a:bodyPr numCol="1" spcCol="0" anchor="ctr">
            <a:spAutoFit/>
          </a:bodyPr>
          <a:p>
            <a:pPr>
              <a:lnSpc>
                <a:spcPct val="100000"/>
              </a:lnSpc>
            </a:pPr>
            <a:endParaRPr b="0" lang="fr-FR"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1364</TotalTime>
  <Application>LibreOffice/7.4.7.2$Windows_X86_64 LibreOffice_project/723314e595e8007d3cf785c16538505a1c878ca5</Application>
  <AppVersion>15.0000</AppVersion>
  <Words>1511</Words>
  <Paragraphs>122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2020-09-06T15:29:16Z</dcterms:created>
  <dc:creator>Damien de Blic</dc:creator>
  <dc:description/>
  <dc:language>fr-FR</dc:language>
  <cp:lastModifiedBy>Clemens ZOBEL</cp:lastModifiedBy>
  <dcterms:modified xsi:type="dcterms:W3CDTF">2023-09-09T14:20:07Z</dcterms:modified>
  <cp:revision>33</cp:revision>
  <dc:subject/>
  <dc:title>Licence de science politique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Grand écran</vt:lpwstr>
  </property>
  <property fmtid="{D5CDD505-2E9C-101B-9397-08002B2CF9AE}" pid="3" name="Slides">
    <vt:i4>19</vt:i4>
  </property>
</Properties>
</file>